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handoutMasterIdLst>
    <p:handoutMasterId r:id="rId3"/>
  </p:handoutMasterIdLst>
  <p:sldIdLst>
    <p:sldId id="258" r:id="rId2"/>
  </p:sldIdLst>
  <p:sldSz cx="32918400" cy="43891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51F0"/>
    <a:srgbClr val="005376"/>
    <a:srgbClr val="02A9E9"/>
    <a:srgbClr val="C2E8F2"/>
    <a:srgbClr val="BDD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4633"/>
  </p:normalViewPr>
  <p:slideViewPr>
    <p:cSldViewPr snapToGrid="0" snapToObjects="1">
      <p:cViewPr>
        <p:scale>
          <a:sx n="41" d="100"/>
          <a:sy n="41" d="100"/>
        </p:scale>
        <p:origin x="1864" y="-1768"/>
      </p:cViewPr>
      <p:guideLst/>
    </p:cSldViewPr>
  </p:slideViewPr>
  <p:notesTextViewPr>
    <p:cViewPr>
      <p:scale>
        <a:sx n="1" d="1"/>
        <a:sy n="1" d="1"/>
      </p:scale>
      <p:origin x="0" y="0"/>
    </p:cViewPr>
  </p:notesTextViewPr>
  <p:notesViewPr>
    <p:cSldViewPr snapToGrid="0" snapToObjects="1">
      <p:cViewPr varScale="1">
        <p:scale>
          <a:sx n="150" d="100"/>
          <a:sy n="150" d="100"/>
        </p:scale>
        <p:origin x="4232" y="168"/>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6A8635-719F-B94C-A0BB-D77C10F788F1}" type="datetimeFigureOut">
              <a:rPr lang="en-US" smtClean="0"/>
              <a:t>7/22/22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3ED7F8-C41B-E14C-BE82-FE1DCA59BA77}" type="slidenum">
              <a:rPr lang="en-US" smtClean="0"/>
              <a:t>‹#›</a:t>
            </a:fld>
            <a:endParaRPr lang="en-US" dirty="0"/>
          </a:p>
        </p:txBody>
      </p:sp>
    </p:spTree>
    <p:extLst>
      <p:ext uri="{BB962C8B-B14F-4D97-AF65-F5344CB8AC3E}">
        <p14:creationId xmlns:p14="http://schemas.microsoft.com/office/powerpoint/2010/main" val="156954960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DB9DD-99C3-3E59-A1FC-7C14767BEA76}"/>
              </a:ext>
            </a:extLst>
          </p:cNvPr>
          <p:cNvSpPr>
            <a:spLocks noGrp="1"/>
          </p:cNvSpPr>
          <p:nvPr>
            <p:ph type="ctrTitle"/>
          </p:nvPr>
        </p:nvSpPr>
        <p:spPr>
          <a:xfrm>
            <a:off x="4114800" y="7183123"/>
            <a:ext cx="24688800" cy="15280640"/>
          </a:xfrm>
        </p:spPr>
        <p:txBody>
          <a:bodyPr anchor="b"/>
          <a:lstStyle>
            <a:lvl1pPr algn="ctr">
              <a:defRPr sz="16200"/>
            </a:lvl1pPr>
          </a:lstStyle>
          <a:p>
            <a:r>
              <a:rPr lang="en-US"/>
              <a:t>Click to edit Master title style</a:t>
            </a:r>
          </a:p>
        </p:txBody>
      </p:sp>
      <p:sp>
        <p:nvSpPr>
          <p:cNvPr id="3" name="Subtitle 2">
            <a:extLst>
              <a:ext uri="{FF2B5EF4-FFF2-40B4-BE49-F238E27FC236}">
                <a16:creationId xmlns:a16="http://schemas.microsoft.com/office/drawing/2014/main" id="{CAB28C0C-580B-FCDE-522F-29D502C59794}"/>
              </a:ext>
            </a:extLst>
          </p:cNvPr>
          <p:cNvSpPr>
            <a:spLocks noGrp="1"/>
          </p:cNvSpPr>
          <p:nvPr>
            <p:ph type="subTitle" idx="1"/>
          </p:nvPr>
        </p:nvSpPr>
        <p:spPr>
          <a:xfrm>
            <a:off x="4114800" y="23053043"/>
            <a:ext cx="24688800" cy="1059687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p>
        </p:txBody>
      </p:sp>
      <p:sp>
        <p:nvSpPr>
          <p:cNvPr id="4" name="Date Placeholder 3">
            <a:extLst>
              <a:ext uri="{FF2B5EF4-FFF2-40B4-BE49-F238E27FC236}">
                <a16:creationId xmlns:a16="http://schemas.microsoft.com/office/drawing/2014/main" id="{73E10507-FC48-A2B7-1F58-E17236BF1D80}"/>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CDB00731-9EF1-E9C9-930A-274FE3F267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9E46CF-C36D-7395-97F6-CAD3BCC90989}"/>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34007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453D4-F263-660A-A665-52C6454B57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BECD9A-E179-C99A-244F-E4F92C4B1B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4FD5A-C7EB-7454-9537-DD9F500D98A7}"/>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183059F1-DA5D-A7F1-6447-D5E74867679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C8B7AF9-3D66-C61A-6CC2-D9009BADBB9E}"/>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9751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8C6B47-7379-EFDC-F492-132A59557B5D}"/>
              </a:ext>
            </a:extLst>
          </p:cNvPr>
          <p:cNvSpPr>
            <a:spLocks noGrp="1"/>
          </p:cNvSpPr>
          <p:nvPr>
            <p:ph type="title" orient="vert"/>
          </p:nvPr>
        </p:nvSpPr>
        <p:spPr>
          <a:xfrm>
            <a:off x="23557230" y="2336800"/>
            <a:ext cx="7098030" cy="37195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7DB299-A770-452D-5583-70987E7AC00C}"/>
              </a:ext>
            </a:extLst>
          </p:cNvPr>
          <p:cNvSpPr>
            <a:spLocks noGrp="1"/>
          </p:cNvSpPr>
          <p:nvPr>
            <p:ph type="body" orient="vert" idx="1"/>
          </p:nvPr>
        </p:nvSpPr>
        <p:spPr>
          <a:xfrm>
            <a:off x="2263140"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C5521-62F0-63D7-E148-D92CB5C09BDA}"/>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101424C5-87C8-ED38-0AC3-FF641B6CF4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7B696B-F9E3-3133-7FF5-EE7A1808442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94428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6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 y="2"/>
            <a:ext cx="32918383" cy="3968005"/>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extLst>
      <p:ext uri="{BB962C8B-B14F-4D97-AF65-F5344CB8AC3E}">
        <p14:creationId xmlns:p14="http://schemas.microsoft.com/office/powerpoint/2010/main" val="619595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lank Are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M Title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32918400" cy="3968009"/>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 Title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2918400" cy="3968008"/>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3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32918393" cy="3968008"/>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4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0"/>
            <a:ext cx="32918393" cy="3968006"/>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5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 y="0"/>
            <a:ext cx="32918383" cy="3968006"/>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7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2"/>
            <a:ext cx="32918372" cy="3968005"/>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8486-4465-C404-764A-C25092DA0D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1A2CFE-CCEB-16A4-598A-C0A1FB7147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74A48-810A-A5BA-1CD5-1834315E10B8}"/>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9BA03A48-8447-BAC5-69DA-93A6AEA455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3C36C0-DD16-C841-C8DE-7AF5C8AF0F5A}"/>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975416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8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 y="0"/>
            <a:ext cx="32918372" cy="3968004"/>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9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 y="0"/>
            <a:ext cx="32918363" cy="3968004"/>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10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 y="2"/>
            <a:ext cx="32918363" cy="3968003"/>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11 and Blank Are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 y="2"/>
            <a:ext cx="32918353" cy="3968003"/>
          </a:xfrm>
          <a:prstGeom prst="rect">
            <a:avLst/>
          </a:prstGeom>
        </p:spPr>
      </p:pic>
      <p:sp>
        <p:nvSpPr>
          <p:cNvPr id="2" name="Title 1"/>
          <p:cNvSpPr>
            <a:spLocks noGrp="1"/>
          </p:cNvSpPr>
          <p:nvPr>
            <p:ph type="title" hasCustomPrompt="1"/>
          </p:nvPr>
        </p:nvSpPr>
        <p:spPr>
          <a:xfrm>
            <a:off x="2263140" y="3719082"/>
            <a:ext cx="28392120" cy="1697125"/>
          </a:xfrm>
        </p:spPr>
        <p:txBody>
          <a:body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162AB-AEFC-6A91-ED4D-B6BA84C696FD}"/>
              </a:ext>
            </a:extLst>
          </p:cNvPr>
          <p:cNvSpPr>
            <a:spLocks noGrp="1"/>
          </p:cNvSpPr>
          <p:nvPr>
            <p:ph type="title"/>
          </p:nvPr>
        </p:nvSpPr>
        <p:spPr>
          <a:xfrm>
            <a:off x="2245995" y="10942326"/>
            <a:ext cx="28392120" cy="18257517"/>
          </a:xfrm>
        </p:spPr>
        <p:txBody>
          <a:bodyPr anchor="b"/>
          <a:lstStyle>
            <a:lvl1pPr>
              <a:defRPr sz="16200"/>
            </a:lvl1pPr>
          </a:lstStyle>
          <a:p>
            <a:r>
              <a:rPr lang="en-US"/>
              <a:t>Click to edit Master title style</a:t>
            </a:r>
          </a:p>
        </p:txBody>
      </p:sp>
      <p:sp>
        <p:nvSpPr>
          <p:cNvPr id="3" name="Text Placeholder 2">
            <a:extLst>
              <a:ext uri="{FF2B5EF4-FFF2-40B4-BE49-F238E27FC236}">
                <a16:creationId xmlns:a16="http://schemas.microsoft.com/office/drawing/2014/main" id="{AA339C6B-A79D-F363-E22B-4CADC91AD049}"/>
              </a:ext>
            </a:extLst>
          </p:cNvPr>
          <p:cNvSpPr>
            <a:spLocks noGrp="1"/>
          </p:cNvSpPr>
          <p:nvPr>
            <p:ph type="body" idx="1"/>
          </p:nvPr>
        </p:nvSpPr>
        <p:spPr>
          <a:xfrm>
            <a:off x="2245995" y="29372566"/>
            <a:ext cx="28392120" cy="9601197"/>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DB7AF0-B832-1B92-CC6B-CD592766F799}"/>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2D2AC7AF-4A63-7342-1ACE-7DE5E4EF06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59E8AF-67D1-C182-3D6E-9F6AD325E8F2}"/>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74549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EB50-D296-27FF-A5E1-A0E0B8E567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6AEE3-F953-D139-1119-62B69C33E67F}"/>
              </a:ext>
            </a:extLst>
          </p:cNvPr>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0A0125-7C82-4260-0A53-AB143B54CA02}"/>
              </a:ext>
            </a:extLst>
          </p:cNvPr>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52F3A6-5E49-154A-00D2-D0508705FB42}"/>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6" name="Footer Placeholder 5">
            <a:extLst>
              <a:ext uri="{FF2B5EF4-FFF2-40B4-BE49-F238E27FC236}">
                <a16:creationId xmlns:a16="http://schemas.microsoft.com/office/drawing/2014/main" id="{07029B78-972A-A0A6-A505-093059342A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2A7FC19-820F-FB8D-8D82-065C0445DFE0}"/>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91287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2FC9-6D2F-A3D2-840D-E691AFF67C6F}"/>
              </a:ext>
            </a:extLst>
          </p:cNvPr>
          <p:cNvSpPr>
            <a:spLocks noGrp="1"/>
          </p:cNvSpPr>
          <p:nvPr>
            <p:ph type="title"/>
          </p:nvPr>
        </p:nvSpPr>
        <p:spPr>
          <a:xfrm>
            <a:off x="2267428" y="2336803"/>
            <a:ext cx="28392120" cy="848360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AA99B0-D5EE-2B14-CB23-0EE3BA1A5CE9}"/>
              </a:ext>
            </a:extLst>
          </p:cNvPr>
          <p:cNvSpPr>
            <a:spLocks noGrp="1"/>
          </p:cNvSpPr>
          <p:nvPr>
            <p:ph type="body" idx="1"/>
          </p:nvPr>
        </p:nvSpPr>
        <p:spPr>
          <a:xfrm>
            <a:off x="2267429" y="10759443"/>
            <a:ext cx="13926025"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a:extLst>
              <a:ext uri="{FF2B5EF4-FFF2-40B4-BE49-F238E27FC236}">
                <a16:creationId xmlns:a16="http://schemas.microsoft.com/office/drawing/2014/main" id="{E42B29D4-9E8C-824F-8FA1-3DBC0878CE6B}"/>
              </a:ext>
            </a:extLst>
          </p:cNvPr>
          <p:cNvSpPr>
            <a:spLocks noGrp="1"/>
          </p:cNvSpPr>
          <p:nvPr>
            <p:ph sz="half" idx="2"/>
          </p:nvPr>
        </p:nvSpPr>
        <p:spPr>
          <a:xfrm>
            <a:off x="2267429" y="16032480"/>
            <a:ext cx="13926025"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D1EB5E-6CCF-998D-8EED-E0FEC78A103F}"/>
              </a:ext>
            </a:extLst>
          </p:cNvPr>
          <p:cNvSpPr>
            <a:spLocks noGrp="1"/>
          </p:cNvSpPr>
          <p:nvPr>
            <p:ph type="body" sz="quarter" idx="3"/>
          </p:nvPr>
        </p:nvSpPr>
        <p:spPr>
          <a:xfrm>
            <a:off x="16664940" y="10759443"/>
            <a:ext cx="13994608" cy="5273037"/>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a:extLst>
              <a:ext uri="{FF2B5EF4-FFF2-40B4-BE49-F238E27FC236}">
                <a16:creationId xmlns:a16="http://schemas.microsoft.com/office/drawing/2014/main" id="{B306BEA1-507D-0A35-C8AD-459E6994A863}"/>
              </a:ext>
            </a:extLst>
          </p:cNvPr>
          <p:cNvSpPr>
            <a:spLocks noGrp="1"/>
          </p:cNvSpPr>
          <p:nvPr>
            <p:ph sz="quarter" idx="4"/>
          </p:nvPr>
        </p:nvSpPr>
        <p:spPr>
          <a:xfrm>
            <a:off x="16664940"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449D03-CFAF-AD1B-A336-50E4D1C448B0}"/>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8" name="Footer Placeholder 7">
            <a:extLst>
              <a:ext uri="{FF2B5EF4-FFF2-40B4-BE49-F238E27FC236}">
                <a16:creationId xmlns:a16="http://schemas.microsoft.com/office/drawing/2014/main" id="{5AC24610-9BB5-C066-D6FE-CDC709E8250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AD7CA1D-C4FE-C1B3-4129-902E85B9558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99985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7487D-2160-5715-A10B-98FC91F46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55658E-6AC0-3B02-1002-97B3B4ED98CB}"/>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4" name="Footer Placeholder 3">
            <a:extLst>
              <a:ext uri="{FF2B5EF4-FFF2-40B4-BE49-F238E27FC236}">
                <a16:creationId xmlns:a16="http://schemas.microsoft.com/office/drawing/2014/main" id="{4DCCFDF7-EC4A-9C99-F9E7-467C97CC65E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A33240E-6C00-E073-C30A-9EAE90EC5F2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4318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DCC65-09B4-E98E-80DF-288C4C1B3460}"/>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3" name="Footer Placeholder 2">
            <a:extLst>
              <a:ext uri="{FF2B5EF4-FFF2-40B4-BE49-F238E27FC236}">
                <a16:creationId xmlns:a16="http://schemas.microsoft.com/office/drawing/2014/main" id="{45A65AF8-1E73-4C22-D990-710FCFC489D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6634BF-54CC-1FF0-87D6-91F90E270A7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38722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81CB-F0F5-DD31-8B41-7B9EE980C2E1}"/>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Content Placeholder 2">
            <a:extLst>
              <a:ext uri="{FF2B5EF4-FFF2-40B4-BE49-F238E27FC236}">
                <a16:creationId xmlns:a16="http://schemas.microsoft.com/office/drawing/2014/main" id="{7992FBFF-82D2-F555-515C-1FFF64231566}"/>
              </a:ext>
            </a:extLst>
          </p:cNvPr>
          <p:cNvSpPr>
            <a:spLocks noGrp="1"/>
          </p:cNvSpPr>
          <p:nvPr>
            <p:ph idx="1"/>
          </p:nvPr>
        </p:nvSpPr>
        <p:spPr>
          <a:xfrm>
            <a:off x="13994608" y="6319523"/>
            <a:ext cx="16664940" cy="31191200"/>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F7530D-593C-BE09-7C98-9D1CBB9BACAB}"/>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D079B7FA-D0BD-8675-FE73-25EEA70FF014}"/>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6" name="Footer Placeholder 5">
            <a:extLst>
              <a:ext uri="{FF2B5EF4-FFF2-40B4-BE49-F238E27FC236}">
                <a16:creationId xmlns:a16="http://schemas.microsoft.com/office/drawing/2014/main" id="{AED30E02-351C-24DE-8737-DAEB6BD4BF3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6D6F4D-4FF5-E8FD-D3DA-B6ED46DCFAC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47953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AE74-044F-1A24-1571-09DC1980CA7E}"/>
              </a:ext>
            </a:extLst>
          </p:cNvPr>
          <p:cNvSpPr>
            <a:spLocks noGrp="1"/>
          </p:cNvSpPr>
          <p:nvPr>
            <p:ph type="title"/>
          </p:nvPr>
        </p:nvSpPr>
        <p:spPr>
          <a:xfrm>
            <a:off x="2267429" y="2926080"/>
            <a:ext cx="10617040" cy="10241280"/>
          </a:xfrm>
        </p:spPr>
        <p:txBody>
          <a:bodyPr anchor="b"/>
          <a:lstStyle>
            <a:lvl1pPr>
              <a:defRPr sz="8640"/>
            </a:lvl1pPr>
          </a:lstStyle>
          <a:p>
            <a:r>
              <a:rPr lang="en-US"/>
              <a:t>Click to edit Master title style</a:t>
            </a:r>
          </a:p>
        </p:txBody>
      </p:sp>
      <p:sp>
        <p:nvSpPr>
          <p:cNvPr id="3" name="Picture Placeholder 2">
            <a:extLst>
              <a:ext uri="{FF2B5EF4-FFF2-40B4-BE49-F238E27FC236}">
                <a16:creationId xmlns:a16="http://schemas.microsoft.com/office/drawing/2014/main" id="{3AB41417-9A38-E292-61C9-5EA339E9A5B9}"/>
              </a:ext>
            </a:extLst>
          </p:cNvPr>
          <p:cNvSpPr>
            <a:spLocks noGrp="1"/>
          </p:cNvSpPr>
          <p:nvPr>
            <p:ph type="pic" idx="1"/>
          </p:nvPr>
        </p:nvSpPr>
        <p:spPr>
          <a:xfrm>
            <a:off x="13994608" y="6319523"/>
            <a:ext cx="16664940" cy="31191200"/>
          </a:xfrm>
        </p:spPr>
        <p:txBody>
          <a:bodyPr/>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endParaRPr lang="en-US"/>
          </a:p>
        </p:txBody>
      </p:sp>
      <p:sp>
        <p:nvSpPr>
          <p:cNvPr id="4" name="Text Placeholder 3">
            <a:extLst>
              <a:ext uri="{FF2B5EF4-FFF2-40B4-BE49-F238E27FC236}">
                <a16:creationId xmlns:a16="http://schemas.microsoft.com/office/drawing/2014/main" id="{164681AD-AF04-49F9-AE13-8699CFA8B790}"/>
              </a:ext>
            </a:extLst>
          </p:cNvPr>
          <p:cNvSpPr>
            <a:spLocks noGrp="1"/>
          </p:cNvSpPr>
          <p:nvPr>
            <p:ph type="body" sz="half" idx="2"/>
          </p:nvPr>
        </p:nvSpPr>
        <p:spPr>
          <a:xfrm>
            <a:off x="2267429" y="13167360"/>
            <a:ext cx="10617040" cy="24394163"/>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a:extLst>
              <a:ext uri="{FF2B5EF4-FFF2-40B4-BE49-F238E27FC236}">
                <a16:creationId xmlns:a16="http://schemas.microsoft.com/office/drawing/2014/main" id="{D4B99CE6-C132-3306-1E7F-9A3B798C77AB}"/>
              </a:ext>
            </a:extLst>
          </p:cNvPr>
          <p:cNvSpPr>
            <a:spLocks noGrp="1"/>
          </p:cNvSpPr>
          <p:nvPr>
            <p:ph type="dt" sz="half" idx="10"/>
          </p:nvPr>
        </p:nvSpPr>
        <p:spPr/>
        <p:txBody>
          <a:bodyPr/>
          <a:lstStyle/>
          <a:p>
            <a:fld id="{C764DE79-268F-4C1A-8933-263129D2AF90}" type="datetimeFigureOut">
              <a:rPr lang="en-US" smtClean="0"/>
              <a:t>7/22/22</a:t>
            </a:fld>
            <a:endParaRPr lang="en-US" dirty="0"/>
          </a:p>
        </p:txBody>
      </p:sp>
      <p:sp>
        <p:nvSpPr>
          <p:cNvPr id="6" name="Footer Placeholder 5">
            <a:extLst>
              <a:ext uri="{FF2B5EF4-FFF2-40B4-BE49-F238E27FC236}">
                <a16:creationId xmlns:a16="http://schemas.microsoft.com/office/drawing/2014/main" id="{F4F8DCD0-5240-6666-C120-F8ED37C5145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857429A-C255-8134-DE50-FF9FC02C73F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0004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150E67-4A90-F38A-EBC7-5D027EEF94A1}"/>
              </a:ext>
            </a:extLst>
          </p:cNvPr>
          <p:cNvSpPr>
            <a:spLocks noGrp="1"/>
          </p:cNvSpPr>
          <p:nvPr>
            <p:ph type="title"/>
          </p:nvPr>
        </p:nvSpPr>
        <p:spPr>
          <a:xfrm>
            <a:off x="2263140" y="2336803"/>
            <a:ext cx="28392120" cy="848360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A79AC5-54DE-3C26-11B0-53DB8CB7C302}"/>
              </a:ext>
            </a:extLst>
          </p:cNvPr>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28284-7B92-F2BD-8180-B8B172D29527}"/>
              </a:ext>
            </a:extLst>
          </p:cNvPr>
          <p:cNvSpPr>
            <a:spLocks noGrp="1"/>
          </p:cNvSpPr>
          <p:nvPr>
            <p:ph type="dt" sz="half" idx="2"/>
          </p:nvPr>
        </p:nvSpPr>
        <p:spPr>
          <a:xfrm>
            <a:off x="2263140" y="40680643"/>
            <a:ext cx="7406640" cy="2336800"/>
          </a:xfrm>
          <a:prstGeom prst="rect">
            <a:avLst/>
          </a:prstGeom>
        </p:spPr>
        <p:txBody>
          <a:bodyPr vert="horz" lIns="91440" tIns="45720" rIns="91440" bIns="45720" rtlCol="0" anchor="ctr"/>
          <a:lstStyle>
            <a:lvl1pPr algn="l">
              <a:defRPr sz="3240">
                <a:solidFill>
                  <a:schemeClr val="tx1">
                    <a:tint val="75000"/>
                  </a:schemeClr>
                </a:solidFill>
              </a:defRPr>
            </a:lvl1pPr>
          </a:lstStyle>
          <a:p>
            <a:fld id="{C764DE79-268F-4C1A-8933-263129D2AF90}" type="datetimeFigureOut">
              <a:rPr lang="en-US" smtClean="0"/>
              <a:t>7/22/22</a:t>
            </a:fld>
            <a:endParaRPr lang="en-US" dirty="0"/>
          </a:p>
        </p:txBody>
      </p:sp>
      <p:sp>
        <p:nvSpPr>
          <p:cNvPr id="5" name="Footer Placeholder 4">
            <a:extLst>
              <a:ext uri="{FF2B5EF4-FFF2-40B4-BE49-F238E27FC236}">
                <a16:creationId xmlns:a16="http://schemas.microsoft.com/office/drawing/2014/main" id="{B0BECE55-9158-E9AE-343A-C5F28B9A8778}"/>
              </a:ext>
            </a:extLst>
          </p:cNvPr>
          <p:cNvSpPr>
            <a:spLocks noGrp="1"/>
          </p:cNvSpPr>
          <p:nvPr>
            <p:ph type="ftr" sz="quarter" idx="3"/>
          </p:nvPr>
        </p:nvSpPr>
        <p:spPr>
          <a:xfrm>
            <a:off x="10904220" y="40680643"/>
            <a:ext cx="11109960" cy="2336800"/>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BEC4091-ADC8-46F3-8168-EA1D67FB9DF1}"/>
              </a:ext>
            </a:extLst>
          </p:cNvPr>
          <p:cNvSpPr>
            <a:spLocks noGrp="1"/>
          </p:cNvSpPr>
          <p:nvPr>
            <p:ph type="sldNum" sz="quarter" idx="4"/>
          </p:nvPr>
        </p:nvSpPr>
        <p:spPr>
          <a:xfrm>
            <a:off x="23248620" y="40680643"/>
            <a:ext cx="7406640" cy="2336800"/>
          </a:xfrm>
          <a:prstGeom prst="rect">
            <a:avLst/>
          </a:prstGeom>
        </p:spPr>
        <p:txBody>
          <a:bodyPr vert="horz" lIns="91440" tIns="45720" rIns="91440" bIns="45720" rtlCol="0" anchor="ctr"/>
          <a:lstStyle>
            <a:lvl1pPr algn="r">
              <a:defRPr sz="3240">
                <a:solidFill>
                  <a:schemeClr val="tx1">
                    <a:tint val="75000"/>
                  </a:schemeClr>
                </a:solidFill>
              </a:defRPr>
            </a:lvl1p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D7330616-5762-B276-A4DB-8455524012E6}"/>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0"/>
            <a:ext cx="32918400" cy="43891200"/>
          </a:xfrm>
          <a:prstGeom prst="rect">
            <a:avLst/>
          </a:prstGeom>
        </p:spPr>
      </p:pic>
      <p:pic>
        <p:nvPicPr>
          <p:cNvPr id="8" name="Picture 7">
            <a:extLst>
              <a:ext uri="{FF2B5EF4-FFF2-40B4-BE49-F238E27FC236}">
                <a16:creationId xmlns:a16="http://schemas.microsoft.com/office/drawing/2014/main" id="{76868C9F-C39D-25E5-EF4B-FEAE1D75AC59}"/>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28888600" y="41586651"/>
            <a:ext cx="2685438" cy="1034362"/>
          </a:xfrm>
          <a:prstGeom prst="rect">
            <a:avLst/>
          </a:prstGeom>
        </p:spPr>
      </p:pic>
      <p:pic>
        <p:nvPicPr>
          <p:cNvPr id="9" name="Picture 8">
            <a:extLst>
              <a:ext uri="{FF2B5EF4-FFF2-40B4-BE49-F238E27FC236}">
                <a16:creationId xmlns:a16="http://schemas.microsoft.com/office/drawing/2014/main" id="{0712D58B-CE56-25AC-AA37-B34B65F55B14}"/>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565961" y="41622041"/>
            <a:ext cx="1640178" cy="411755"/>
          </a:xfrm>
          <a:prstGeom prst="rect">
            <a:avLst/>
          </a:prstGeom>
        </p:spPr>
      </p:pic>
      <p:pic>
        <p:nvPicPr>
          <p:cNvPr id="10" name="Picture 9">
            <a:extLst>
              <a:ext uri="{FF2B5EF4-FFF2-40B4-BE49-F238E27FC236}">
                <a16:creationId xmlns:a16="http://schemas.microsoft.com/office/drawing/2014/main" id="{59F1C666-B57E-97D4-9313-C887E5DAA44E}"/>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622962" y="42286144"/>
            <a:ext cx="1522078" cy="441403"/>
          </a:xfrm>
          <a:prstGeom prst="rect">
            <a:avLst/>
          </a:prstGeom>
        </p:spPr>
      </p:pic>
      <p:sp>
        <p:nvSpPr>
          <p:cNvPr id="11" name="TextBox 10">
            <a:extLst>
              <a:ext uri="{FF2B5EF4-FFF2-40B4-BE49-F238E27FC236}">
                <a16:creationId xmlns:a16="http://schemas.microsoft.com/office/drawing/2014/main" id="{FF568385-DFE8-9D82-71A0-750C708038CC}"/>
              </a:ext>
            </a:extLst>
          </p:cNvPr>
          <p:cNvSpPr txBox="1"/>
          <p:nvPr userDrawn="1"/>
        </p:nvSpPr>
        <p:spPr>
          <a:xfrm>
            <a:off x="2540007" y="41449216"/>
            <a:ext cx="5696720" cy="1311128"/>
          </a:xfrm>
          <a:prstGeom prst="rect">
            <a:avLst/>
          </a:prstGeom>
          <a:noFill/>
        </p:spPr>
        <p:txBody>
          <a:bodyPr wrap="square" rtlCol="0">
            <a:spAutoFit/>
          </a:bodyPr>
          <a:lstStyle/>
          <a:p>
            <a:r>
              <a:rPr lang="en-US" sz="1320" b="0" i="0" kern="1200" dirty="0">
                <a:solidFill>
                  <a:schemeClr val="tx1"/>
                </a:solidFill>
                <a:effectLst/>
                <a:latin typeface="+mj-lt"/>
                <a:ea typeface="+mn-ea"/>
                <a:cs typeface="+mn-cs"/>
              </a:rPr>
              <a:t>Sandia National Laboratories is a </a:t>
            </a:r>
            <a:r>
              <a:rPr lang="en-US" sz="1320" b="0" i="0" kern="1200" dirty="0" err="1">
                <a:solidFill>
                  <a:schemeClr val="tx1"/>
                </a:solidFill>
                <a:effectLst/>
                <a:latin typeface="+mj-lt"/>
                <a:ea typeface="+mn-ea"/>
                <a:cs typeface="+mn-cs"/>
              </a:rPr>
              <a:t>multimission</a:t>
            </a:r>
            <a:r>
              <a:rPr lang="en-US" sz="1320" b="0" i="0" kern="1200" dirty="0">
                <a:solidFill>
                  <a:schemeClr val="tx1"/>
                </a:solidFill>
                <a:effectLst/>
                <a:latin typeface="+mj-lt"/>
                <a:ea typeface="+mn-ea"/>
                <a:cs typeface="+mn-cs"/>
              </a:rPr>
              <a:t> laboratory managed and operated by National Technology &amp; Engineering Solutions of Sandia, LLC, </a:t>
            </a:r>
            <a:br>
              <a:rPr lang="en-US" sz="1320" b="0" i="0" kern="1200" dirty="0">
                <a:solidFill>
                  <a:schemeClr val="tx1"/>
                </a:solidFill>
                <a:effectLst/>
                <a:latin typeface="+mj-lt"/>
                <a:ea typeface="+mn-ea"/>
                <a:cs typeface="+mn-cs"/>
              </a:rPr>
            </a:br>
            <a:r>
              <a:rPr lang="en-US" sz="1320" b="0" i="0" kern="1200" dirty="0">
                <a:solidFill>
                  <a:schemeClr val="tx1"/>
                </a:solidFill>
                <a:effectLst/>
                <a:latin typeface="+mj-lt"/>
                <a:ea typeface="+mn-ea"/>
                <a:cs typeface="+mn-cs"/>
              </a:rPr>
              <a:t>a wholly owned subsidiary of Honeywell International Inc., for the U.S. Department of Energy’s National Nuclear Security Administration under contract DE-NA0003525.</a:t>
            </a:r>
          </a:p>
          <a:p>
            <a:r>
              <a:rPr lang="en-US" sz="1320" b="0" i="0" kern="1200" dirty="0">
                <a:solidFill>
                  <a:schemeClr val="tx1"/>
                </a:solidFill>
                <a:effectLst/>
                <a:latin typeface="+mj-lt"/>
                <a:ea typeface="+mn-ea"/>
                <a:cs typeface="+mn-cs"/>
              </a:rPr>
              <a:t>SAND</a:t>
            </a:r>
            <a:r>
              <a:rPr lang="en-US" sz="1320" b="0" i="0" kern="1200" baseline="0" dirty="0">
                <a:solidFill>
                  <a:schemeClr val="tx1"/>
                </a:solidFill>
                <a:effectLst/>
                <a:latin typeface="+mj-lt"/>
                <a:ea typeface="+mn-ea"/>
                <a:cs typeface="+mn-cs"/>
              </a:rPr>
              <a:t> No. ____________</a:t>
            </a:r>
            <a:endParaRPr lang="en-US" sz="1320" dirty="0">
              <a:latin typeface="+mj-lt"/>
            </a:endParaRPr>
          </a:p>
        </p:txBody>
      </p:sp>
      <p:sp>
        <p:nvSpPr>
          <p:cNvPr id="12" name="Rectangle 11">
            <a:extLst>
              <a:ext uri="{FF2B5EF4-FFF2-40B4-BE49-F238E27FC236}">
                <a16:creationId xmlns:a16="http://schemas.microsoft.com/office/drawing/2014/main" id="{43C55596-4297-C81E-DC91-E7DC1A27288B}"/>
              </a:ext>
            </a:extLst>
          </p:cNvPr>
          <p:cNvSpPr/>
          <p:nvPr userDrawn="1"/>
        </p:nvSpPr>
        <p:spPr>
          <a:xfrm>
            <a:off x="0" y="34435917"/>
            <a:ext cx="32918400" cy="6834649"/>
          </a:xfrm>
          <a:prstGeom prst="rect">
            <a:avLst/>
          </a:prstGeom>
          <a:gradFill flip="none" rotWithShape="1">
            <a:gsLst>
              <a:gs pos="0">
                <a:schemeClr val="accent6">
                  <a:tint val="66000"/>
                  <a:satMod val="160000"/>
                  <a:alpha val="26000"/>
                </a:schemeClr>
              </a:gs>
              <a:gs pos="100000">
                <a:schemeClr val="accent6">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710" dirty="0"/>
          </a:p>
        </p:txBody>
      </p:sp>
    </p:spTree>
    <p:extLst>
      <p:ext uri="{BB962C8B-B14F-4D97-AF65-F5344CB8AC3E}">
        <p14:creationId xmlns:p14="http://schemas.microsoft.com/office/powerpoint/2010/main" val="152409546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672" r:id="rId13"/>
    <p:sldLayoutId id="2147483673" r:id="rId14"/>
    <p:sldLayoutId id="2147483674" r:id="rId15"/>
    <p:sldLayoutId id="2147483675" r:id="rId16"/>
    <p:sldLayoutId id="2147483676" r:id="rId17"/>
    <p:sldLayoutId id="2147483677" r:id="rId18"/>
    <p:sldLayoutId id="2147483679" r:id="rId19"/>
    <p:sldLayoutId id="2147483680" r:id="rId20"/>
    <p:sldLayoutId id="2147483681" r:id="rId21"/>
    <p:sldLayoutId id="2147483682" r:id="rId22"/>
    <p:sldLayoutId id="2147483683" r:id="rId23"/>
  </p:sldLayoutIdLst>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2.png"/><Relationship Id="rId18" Type="http://schemas.openxmlformats.org/officeDocument/2006/relationships/image" Target="../media/image24.png"/><Relationship Id="rId26" Type="http://schemas.openxmlformats.org/officeDocument/2006/relationships/image" Target="../media/image33.png"/><Relationship Id="rId3" Type="http://schemas.openxmlformats.org/officeDocument/2006/relationships/image" Target="../media/image17.png"/><Relationship Id="rId21" Type="http://schemas.openxmlformats.org/officeDocument/2006/relationships/image" Target="../media/image29.png"/><Relationship Id="rId7" Type="http://schemas.openxmlformats.org/officeDocument/2006/relationships/image" Target="../media/image21.png"/><Relationship Id="rId17" Type="http://schemas.openxmlformats.org/officeDocument/2006/relationships/image" Target="../media/image25.png"/><Relationship Id="rId25" Type="http://schemas.openxmlformats.org/officeDocument/2006/relationships/image" Target="../media/image31.png"/><Relationship Id="rId33" Type="http://schemas.openxmlformats.org/officeDocument/2006/relationships/image" Target="../media/image40.png"/><Relationship Id="rId2" Type="http://schemas.openxmlformats.org/officeDocument/2006/relationships/image" Target="../media/image16.png"/><Relationship Id="rId20" Type="http://schemas.openxmlformats.org/officeDocument/2006/relationships/image" Target="../media/image28.png"/><Relationship Id="rId29"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20.jpeg"/><Relationship Id="rId24" Type="http://schemas.openxmlformats.org/officeDocument/2006/relationships/image" Target="../media/image26.png"/><Relationship Id="rId32" Type="http://schemas.openxmlformats.org/officeDocument/2006/relationships/image" Target="../media/image39.png"/><Relationship Id="rId5" Type="http://schemas.openxmlformats.org/officeDocument/2006/relationships/image" Target="../media/image19.png"/><Relationship Id="rId23" Type="http://schemas.openxmlformats.org/officeDocument/2006/relationships/image" Target="../media/image32.png"/><Relationship Id="rId28" Type="http://schemas.openxmlformats.org/officeDocument/2006/relationships/image" Target="../media/image35.png"/><Relationship Id="rId19" Type="http://schemas.openxmlformats.org/officeDocument/2006/relationships/image" Target="../media/image27.png"/><Relationship Id="rId31" Type="http://schemas.openxmlformats.org/officeDocument/2006/relationships/image" Target="../media/image38.png"/><Relationship Id="rId4" Type="http://schemas.openxmlformats.org/officeDocument/2006/relationships/image" Target="../media/image18.png"/><Relationship Id="rId9" Type="http://schemas.openxmlformats.org/officeDocument/2006/relationships/image" Target="../media/image23.png"/><Relationship Id="rId22" Type="http://schemas.openxmlformats.org/officeDocument/2006/relationships/image" Target="../media/image30.png"/><Relationship Id="rId27" Type="http://schemas.openxmlformats.org/officeDocument/2006/relationships/image" Target="../media/image34.png"/><Relationship Id="rId30"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B681747-58D5-D158-6BFB-D125382192E8}"/>
              </a:ext>
            </a:extLst>
          </p:cNvPr>
          <p:cNvPicPr>
            <a:picLocks noChangeAspect="1"/>
          </p:cNvPicPr>
          <p:nvPr/>
        </p:nvPicPr>
        <p:blipFill>
          <a:blip r:embed="rId2"/>
          <a:stretch>
            <a:fillRect/>
          </a:stretch>
        </p:blipFill>
        <p:spPr>
          <a:xfrm>
            <a:off x="28650228" y="28901707"/>
            <a:ext cx="1931956" cy="2004405"/>
          </a:xfrm>
          <a:prstGeom prst="rect">
            <a:avLst/>
          </a:prstGeom>
        </p:spPr>
      </p:pic>
      <p:pic>
        <p:nvPicPr>
          <p:cNvPr id="60" name="Picture 59">
            <a:extLst>
              <a:ext uri="{FF2B5EF4-FFF2-40B4-BE49-F238E27FC236}">
                <a16:creationId xmlns:a16="http://schemas.microsoft.com/office/drawing/2014/main" id="{BC9769A5-5D7E-43E2-5BF9-55AFAF3BEC3D}"/>
              </a:ext>
            </a:extLst>
          </p:cNvPr>
          <p:cNvPicPr>
            <a:picLocks noChangeAspect="1"/>
          </p:cNvPicPr>
          <p:nvPr/>
        </p:nvPicPr>
        <p:blipFill>
          <a:blip r:embed="rId3"/>
          <a:stretch>
            <a:fillRect/>
          </a:stretch>
        </p:blipFill>
        <p:spPr>
          <a:xfrm>
            <a:off x="19900421" y="28268128"/>
            <a:ext cx="6053003" cy="2789486"/>
          </a:xfrm>
          <a:prstGeom prst="rect">
            <a:avLst/>
          </a:prstGeom>
        </p:spPr>
      </p:pic>
      <p:sp>
        <p:nvSpPr>
          <p:cNvPr id="26" name="Rectangle 25">
            <a:extLst>
              <a:ext uri="{FF2B5EF4-FFF2-40B4-BE49-F238E27FC236}">
                <a16:creationId xmlns:a16="http://schemas.microsoft.com/office/drawing/2014/main" id="{B96F4A1D-3478-22AF-9F42-B13884A3D336}"/>
              </a:ext>
            </a:extLst>
          </p:cNvPr>
          <p:cNvSpPr/>
          <p:nvPr/>
        </p:nvSpPr>
        <p:spPr>
          <a:xfrm>
            <a:off x="17652007" y="31028917"/>
            <a:ext cx="14894675" cy="63719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383D67D-FDB6-488E-92B6-400B26F819E2}"/>
                  </a:ext>
                </a:extLst>
              </p:cNvPr>
              <p:cNvSpPr txBox="1"/>
              <p:nvPr/>
            </p:nvSpPr>
            <p:spPr>
              <a:xfrm>
                <a:off x="16074954" y="27059264"/>
                <a:ext cx="13703935" cy="17196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smtClean="0">
                          <a:latin typeface="Cambria Math" panose="02040503050406030204" pitchFamily="18" charset="0"/>
                          <a:ea typeface="Cambria Math" panose="02040503050406030204" pitchFamily="18" charset="0"/>
                        </a:rPr>
                        <m:t>𝑈</m:t>
                      </m:r>
                      <m:r>
                        <a:rPr lang="en-US" sz="4400" b="0" i="1" smtClean="0">
                          <a:latin typeface="Cambria Math" panose="02040503050406030204" pitchFamily="18" charset="0"/>
                          <a:ea typeface="Cambria Math" panose="02040503050406030204" pitchFamily="18" charset="0"/>
                        </a:rPr>
                        <m:t>=</m:t>
                      </m:r>
                      <m:f>
                        <m:fPr>
                          <m:ctrlPr>
                            <a:rPr lang="en-US" sz="4400" b="0" i="1" smtClean="0">
                              <a:solidFill>
                                <a:srgbClr val="3C51F0"/>
                              </a:solidFill>
                              <a:latin typeface="Cambria Math" panose="02040503050406030204" pitchFamily="18" charset="0"/>
                              <a:ea typeface="Cambria Math" panose="02040503050406030204" pitchFamily="18" charset="0"/>
                            </a:rPr>
                          </m:ctrlPr>
                        </m:fPr>
                        <m:num>
                          <m:r>
                            <a:rPr lang="en-US" sz="4400" b="0" i="1" smtClean="0">
                              <a:solidFill>
                                <a:srgbClr val="3C51F0"/>
                              </a:solidFill>
                              <a:latin typeface="Cambria Math" panose="02040503050406030204" pitchFamily="18" charset="0"/>
                              <a:ea typeface="Cambria Math" panose="02040503050406030204" pitchFamily="18" charset="0"/>
                            </a:rPr>
                            <m:t>1</m:t>
                          </m:r>
                        </m:num>
                        <m:den>
                          <m:r>
                            <a:rPr lang="en-US" sz="4400" b="0" i="1" smtClean="0">
                              <a:solidFill>
                                <a:srgbClr val="3C51F0"/>
                              </a:solidFill>
                              <a:latin typeface="Cambria Math" panose="02040503050406030204" pitchFamily="18" charset="0"/>
                              <a:ea typeface="Cambria Math" panose="02040503050406030204" pitchFamily="18" charset="0"/>
                            </a:rPr>
                            <m:t>2</m:t>
                          </m:r>
                        </m:den>
                      </m:f>
                      <m:nary>
                        <m:naryPr>
                          <m:chr m:val="∑"/>
                          <m:supHide m:val="on"/>
                          <m:ctrlPr>
                            <a:rPr lang="en-US" sz="4400" b="0" i="1" smtClean="0">
                              <a:solidFill>
                                <a:srgbClr val="3C51F0"/>
                              </a:solidFill>
                              <a:latin typeface="Cambria Math" panose="02040503050406030204" pitchFamily="18" charset="0"/>
                              <a:ea typeface="Cambria Math" panose="02040503050406030204" pitchFamily="18" charset="0"/>
                            </a:rPr>
                          </m:ctrlPr>
                        </m:naryPr>
                        <m:sub>
                          <m:r>
                            <m:rPr>
                              <m:brk m:alnAt="7"/>
                            </m:rPr>
                            <a:rPr lang="en-US" sz="4400" b="0" i="1" smtClean="0">
                              <a:solidFill>
                                <a:srgbClr val="3C51F0"/>
                              </a:solidFill>
                              <a:latin typeface="Cambria Math" panose="02040503050406030204" pitchFamily="18" charset="0"/>
                              <a:ea typeface="Cambria Math" panose="02040503050406030204" pitchFamily="18" charset="0"/>
                            </a:rPr>
                            <m:t>𝑖𝑗</m:t>
                          </m:r>
                        </m:sub>
                        <m:sup/>
                        <m:e>
                          <m:sSub>
                            <m:sSubPr>
                              <m:ctrlPr>
                                <a:rPr lang="en-US" sz="4400" b="0" i="1" smtClean="0">
                                  <a:solidFill>
                                    <a:srgbClr val="3C51F0"/>
                                  </a:solidFill>
                                  <a:latin typeface="Cambria Math" panose="02040503050406030204" pitchFamily="18" charset="0"/>
                                  <a:ea typeface="Cambria Math" panose="02040503050406030204" pitchFamily="18" charset="0"/>
                                </a:rPr>
                              </m:ctrlPr>
                            </m:sSubPr>
                            <m:e>
                              <m:r>
                                <a:rPr lang="en-US" sz="4400" b="0" i="1" smtClean="0">
                                  <a:solidFill>
                                    <a:srgbClr val="3C51F0"/>
                                  </a:solidFill>
                                  <a:latin typeface="Cambria Math" panose="02040503050406030204" pitchFamily="18" charset="0"/>
                                  <a:ea typeface="Cambria Math" panose="02040503050406030204" pitchFamily="18" charset="0"/>
                                </a:rPr>
                                <m:t>𝑘</m:t>
                              </m:r>
                            </m:e>
                            <m:sub>
                              <m:r>
                                <a:rPr lang="en-US" sz="4400" b="0" i="1" smtClean="0">
                                  <a:solidFill>
                                    <a:srgbClr val="3C51F0"/>
                                  </a:solidFill>
                                  <a:latin typeface="Cambria Math" panose="02040503050406030204" pitchFamily="18" charset="0"/>
                                  <a:ea typeface="Cambria Math" panose="02040503050406030204" pitchFamily="18" charset="0"/>
                                </a:rPr>
                                <m:t>𝑖𝑗</m:t>
                              </m:r>
                            </m:sub>
                          </m:sSub>
                          <m:sSub>
                            <m:sSubPr>
                              <m:ctrlPr>
                                <a:rPr lang="en-US" sz="4400" b="0" i="1" smtClean="0">
                                  <a:solidFill>
                                    <a:srgbClr val="3C51F0"/>
                                  </a:solidFill>
                                  <a:latin typeface="Cambria Math" panose="02040503050406030204" pitchFamily="18" charset="0"/>
                                  <a:ea typeface="Cambria Math" panose="02040503050406030204" pitchFamily="18" charset="0"/>
                                </a:rPr>
                              </m:ctrlPr>
                            </m:sSubPr>
                            <m:e>
                              <m:r>
                                <a:rPr lang="en-US" sz="4400" b="0" i="1" smtClean="0">
                                  <a:solidFill>
                                    <a:srgbClr val="3C51F0"/>
                                  </a:solidFill>
                                  <a:latin typeface="Cambria Math" panose="02040503050406030204" pitchFamily="18" charset="0"/>
                                  <a:ea typeface="Cambria Math" panose="02040503050406030204" pitchFamily="18" charset="0"/>
                                </a:rPr>
                                <m:t>𝑢</m:t>
                              </m:r>
                            </m:e>
                            <m:sub>
                              <m:r>
                                <a:rPr lang="en-US" sz="4400" b="0" i="1" smtClean="0">
                                  <a:solidFill>
                                    <a:srgbClr val="3C51F0"/>
                                  </a:solidFill>
                                  <a:latin typeface="Cambria Math" panose="02040503050406030204" pitchFamily="18" charset="0"/>
                                  <a:ea typeface="Cambria Math" panose="02040503050406030204" pitchFamily="18" charset="0"/>
                                </a:rPr>
                                <m:t>𝑖</m:t>
                              </m:r>
                            </m:sub>
                          </m:sSub>
                          <m:sSub>
                            <m:sSubPr>
                              <m:ctrlPr>
                                <a:rPr lang="en-US" sz="4400" b="0" i="1" smtClean="0">
                                  <a:solidFill>
                                    <a:srgbClr val="3C51F0"/>
                                  </a:solidFill>
                                  <a:latin typeface="Cambria Math" panose="02040503050406030204" pitchFamily="18" charset="0"/>
                                  <a:ea typeface="Cambria Math" panose="02040503050406030204" pitchFamily="18" charset="0"/>
                                </a:rPr>
                              </m:ctrlPr>
                            </m:sSubPr>
                            <m:e>
                              <m:r>
                                <a:rPr lang="en-US" sz="4400" b="0" i="1" smtClean="0">
                                  <a:solidFill>
                                    <a:srgbClr val="3C51F0"/>
                                  </a:solidFill>
                                  <a:latin typeface="Cambria Math" panose="02040503050406030204" pitchFamily="18" charset="0"/>
                                  <a:ea typeface="Cambria Math" panose="02040503050406030204" pitchFamily="18" charset="0"/>
                                </a:rPr>
                                <m:t>𝑢</m:t>
                              </m:r>
                            </m:e>
                            <m:sub>
                              <m:r>
                                <a:rPr lang="en-US" sz="4400" b="0" i="1" smtClean="0">
                                  <a:solidFill>
                                    <a:srgbClr val="3C51F0"/>
                                  </a:solidFill>
                                  <a:latin typeface="Cambria Math" panose="02040503050406030204" pitchFamily="18" charset="0"/>
                                  <a:ea typeface="Cambria Math" panose="02040503050406030204" pitchFamily="18" charset="0"/>
                                </a:rPr>
                                <m:t>𝑗</m:t>
                              </m:r>
                            </m:sub>
                          </m:sSub>
                        </m:e>
                      </m:nary>
                      <m:r>
                        <a:rPr lang="en-US" sz="4400" b="0" i="1" smtClean="0">
                          <a:latin typeface="Cambria Math" panose="02040503050406030204" pitchFamily="18" charset="0"/>
                          <a:ea typeface="Cambria Math" panose="02040503050406030204" pitchFamily="18" charset="0"/>
                        </a:rPr>
                        <m:t>+</m:t>
                      </m:r>
                      <m:sSub>
                        <m:sSubPr>
                          <m:ctrlPr>
                            <a:rPr lang="en-US" sz="4400" b="0" i="1" smtClean="0">
                              <a:solidFill>
                                <a:srgbClr val="FF0000"/>
                              </a:solidFill>
                              <a:latin typeface="Cambria Math" panose="02040503050406030204" pitchFamily="18" charset="0"/>
                              <a:ea typeface="Cambria Math" panose="02040503050406030204" pitchFamily="18" charset="0"/>
                            </a:rPr>
                          </m:ctrlPr>
                        </m:sSubPr>
                        <m:e>
                          <m:r>
                            <a:rPr lang="en-US" sz="4400" b="0" i="1" smtClean="0">
                              <a:solidFill>
                                <a:srgbClr val="FF0000"/>
                              </a:solidFill>
                              <a:latin typeface="Cambria Math" panose="02040503050406030204" pitchFamily="18" charset="0"/>
                              <a:ea typeface="Cambria Math" panose="02040503050406030204" pitchFamily="18" charset="0"/>
                            </a:rPr>
                            <m:t>𝑈</m:t>
                          </m:r>
                        </m:e>
                        <m:sub>
                          <m:r>
                            <a:rPr lang="en-US" sz="4400" b="0" i="1" smtClean="0">
                              <a:solidFill>
                                <a:srgbClr val="FF0000"/>
                              </a:solidFill>
                              <a:latin typeface="Cambria Math" panose="02040503050406030204" pitchFamily="18" charset="0"/>
                              <a:ea typeface="Cambria Math" panose="02040503050406030204" pitchFamily="18" charset="0"/>
                            </a:rPr>
                            <m:t>𝑎𝑛h𝑎𝑟𝑚𝑜𝑛𝑖𝑐</m:t>
                          </m:r>
                        </m:sub>
                      </m:sSub>
                    </m:oMath>
                  </m:oMathPara>
                </a14:m>
                <a:endParaRPr lang="en-US" sz="8800" dirty="0"/>
              </a:p>
            </p:txBody>
          </p:sp>
        </mc:Choice>
        <mc:Fallback>
          <p:sp>
            <p:nvSpPr>
              <p:cNvPr id="9" name="TextBox 8">
                <a:extLst>
                  <a:ext uri="{FF2B5EF4-FFF2-40B4-BE49-F238E27FC236}">
                    <a16:creationId xmlns:a16="http://schemas.microsoft.com/office/drawing/2014/main" id="{E383D67D-FDB6-488E-92B6-400B26F819E2}"/>
                  </a:ext>
                </a:extLst>
              </p:cNvPr>
              <p:cNvSpPr txBox="1">
                <a:spLocks noRot="1" noChangeAspect="1" noMove="1" noResize="1" noEditPoints="1" noAdjustHandles="1" noChangeArrowheads="1" noChangeShapeType="1" noTextEdit="1"/>
              </p:cNvSpPr>
              <p:nvPr/>
            </p:nvSpPr>
            <p:spPr>
              <a:xfrm>
                <a:off x="16074954" y="27059264"/>
                <a:ext cx="13703935" cy="1719638"/>
              </a:xfrm>
              <a:prstGeom prst="rect">
                <a:avLst/>
              </a:prstGeom>
              <a:blipFill>
                <a:blip r:embed="rId4"/>
                <a:stretch>
                  <a:fillRect t="-140876" b="-189051"/>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AC572263-8993-B384-3841-1855D47683C2}"/>
              </a:ext>
            </a:extLst>
          </p:cNvPr>
          <p:cNvPicPr>
            <a:picLocks noChangeAspect="1"/>
          </p:cNvPicPr>
          <p:nvPr/>
        </p:nvPicPr>
        <p:blipFill>
          <a:blip r:embed="rId5"/>
          <a:stretch>
            <a:fillRect/>
          </a:stretch>
        </p:blipFill>
        <p:spPr>
          <a:xfrm>
            <a:off x="371717" y="26701731"/>
            <a:ext cx="10247133" cy="8707658"/>
          </a:xfrm>
          <a:prstGeom prst="rect">
            <a:avLst/>
          </a:prstGeom>
        </p:spPr>
      </p:pic>
      <p:sp>
        <p:nvSpPr>
          <p:cNvPr id="4" name="Title 3"/>
          <p:cNvSpPr>
            <a:spLocks noGrp="1"/>
          </p:cNvSpPr>
          <p:nvPr>
            <p:ph type="title"/>
          </p:nvPr>
        </p:nvSpPr>
        <p:spPr>
          <a:xfrm>
            <a:off x="59632" y="3456029"/>
            <a:ext cx="32184331" cy="3963099"/>
          </a:xfrm>
        </p:spPr>
        <p:txBody>
          <a:bodyPr>
            <a:normAutofit fontScale="90000"/>
          </a:bodyPr>
          <a:lstStyle/>
          <a:p>
            <a:pPr algn="ctr"/>
            <a:r>
              <a:rPr lang="en-US" sz="11000" dirty="0"/>
              <a:t>FitSNAP: Machine Learned Potentials for LAMMPS</a:t>
            </a:r>
            <a:br>
              <a:rPr lang="en-US" dirty="0"/>
            </a:br>
            <a:r>
              <a:rPr lang="en-US" sz="5280" dirty="0"/>
              <a:t>Andrew Rohskopf</a:t>
            </a:r>
            <a:r>
              <a:rPr lang="en-US" sz="5280" baseline="30000" dirty="0"/>
              <a:t>1</a:t>
            </a:r>
            <a:r>
              <a:rPr lang="en-US" sz="5280" dirty="0"/>
              <a:t>,  Charlie Sievers</a:t>
            </a:r>
            <a:r>
              <a:rPr lang="en-US" sz="5280" baseline="30000" dirty="0"/>
              <a:t>2</a:t>
            </a:r>
            <a:r>
              <a:rPr lang="en-US" sz="5280" dirty="0"/>
              <a:t>,  Megan McCarthy,</a:t>
            </a:r>
            <a:r>
              <a:rPr lang="en-US" sz="5280" baseline="30000" dirty="0"/>
              <a:t>1</a:t>
            </a:r>
            <a:r>
              <a:rPr lang="en-US" sz="5280" dirty="0"/>
              <a:t>  James Goff</a:t>
            </a:r>
            <a:r>
              <a:rPr lang="en-US" sz="5280" baseline="30000" dirty="0"/>
              <a:t>1</a:t>
            </a:r>
            <a:r>
              <a:rPr lang="en-US" sz="5280" dirty="0"/>
              <a:t>,  Ember Sikorski</a:t>
            </a:r>
            <a:r>
              <a:rPr lang="en-US" sz="5280" baseline="30000" dirty="0"/>
              <a:t>1</a:t>
            </a:r>
            <a:r>
              <a:rPr lang="en-US" sz="5280" dirty="0"/>
              <a:t>,  Aidan Thompson</a:t>
            </a:r>
            <a:r>
              <a:rPr lang="en-US" sz="5280" baseline="30000" dirty="0"/>
              <a:t>1</a:t>
            </a:r>
            <a:r>
              <a:rPr lang="en-US" sz="5280" dirty="0"/>
              <a:t>,  Mitchell Wood</a:t>
            </a:r>
            <a:r>
              <a:rPr lang="en-US" sz="5280" baseline="30000" dirty="0"/>
              <a:t>1</a:t>
            </a:r>
            <a:br>
              <a:rPr lang="en-US" sz="5880" baseline="30000" dirty="0"/>
            </a:br>
            <a:r>
              <a:rPr lang="en-US" sz="4900" baseline="30000" dirty="0"/>
              <a:t>1</a:t>
            </a:r>
            <a:r>
              <a:rPr lang="en-US" sz="4400" dirty="0"/>
              <a:t>Center for Computing Research, Sandia National Laboratories, Albuquerque, NM</a:t>
            </a:r>
            <a:br>
              <a:rPr lang="en-US" sz="4400" dirty="0"/>
            </a:br>
            <a:r>
              <a:rPr lang="en-US" sz="4400" baseline="30000" dirty="0"/>
              <a:t>2</a:t>
            </a:r>
            <a:r>
              <a:rPr lang="en-US" sz="4400" dirty="0"/>
              <a:t>Boeing, Seattle, WA</a:t>
            </a:r>
            <a:br>
              <a:rPr lang="en-US" sz="5880" dirty="0"/>
            </a:br>
            <a:r>
              <a:rPr lang="en-US" sz="3600" dirty="0"/>
              <a:t>adrohsk@sandia.gov</a:t>
            </a:r>
            <a:endParaRPr lang="en-US" sz="6360" dirty="0"/>
          </a:p>
        </p:txBody>
      </p:sp>
      <p:sp>
        <p:nvSpPr>
          <p:cNvPr id="14" name="Rectangle 13">
            <a:extLst>
              <a:ext uri="{FF2B5EF4-FFF2-40B4-BE49-F238E27FC236}">
                <a16:creationId xmlns:a16="http://schemas.microsoft.com/office/drawing/2014/main" id="{3B3DFBEA-2E19-9050-00CD-9F2DD8568807}"/>
              </a:ext>
            </a:extLst>
          </p:cNvPr>
          <p:cNvSpPr/>
          <p:nvPr/>
        </p:nvSpPr>
        <p:spPr>
          <a:xfrm>
            <a:off x="773322" y="7106194"/>
            <a:ext cx="10054312" cy="1319351"/>
          </a:xfrm>
          <a:prstGeom prst="rect">
            <a:avLst/>
          </a:prstGeom>
          <a:gradFill flip="none" rotWithShape="1">
            <a:gsLst>
              <a:gs pos="31000">
                <a:srgbClr val="C2E8F2"/>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dirty="0">
                <a:solidFill>
                  <a:srgbClr val="005376"/>
                </a:solidFill>
              </a:rPr>
              <a:t> Problem</a:t>
            </a:r>
          </a:p>
        </p:txBody>
      </p:sp>
      <p:sp>
        <p:nvSpPr>
          <p:cNvPr id="15" name="Rectangle 14">
            <a:extLst>
              <a:ext uri="{FF2B5EF4-FFF2-40B4-BE49-F238E27FC236}">
                <a16:creationId xmlns:a16="http://schemas.microsoft.com/office/drawing/2014/main" id="{6CA82E07-8AA1-CDD4-E41C-323F44C0935A}"/>
              </a:ext>
            </a:extLst>
          </p:cNvPr>
          <p:cNvSpPr/>
          <p:nvPr/>
        </p:nvSpPr>
        <p:spPr>
          <a:xfrm>
            <a:off x="18105125" y="7106194"/>
            <a:ext cx="10054312" cy="1319351"/>
          </a:xfrm>
          <a:prstGeom prst="rect">
            <a:avLst/>
          </a:prstGeom>
          <a:gradFill flip="none" rotWithShape="1">
            <a:gsLst>
              <a:gs pos="31000">
                <a:srgbClr val="C2E8F2"/>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dirty="0">
                <a:solidFill>
                  <a:srgbClr val="005376"/>
                </a:solidFill>
              </a:rPr>
              <a:t> Results</a:t>
            </a:r>
          </a:p>
        </p:txBody>
      </p:sp>
      <p:sp>
        <p:nvSpPr>
          <p:cNvPr id="16" name="Rectangle 15">
            <a:extLst>
              <a:ext uri="{FF2B5EF4-FFF2-40B4-BE49-F238E27FC236}">
                <a16:creationId xmlns:a16="http://schemas.microsoft.com/office/drawing/2014/main" id="{790D854D-09FD-EE89-3007-81DFB464A6FA}"/>
              </a:ext>
            </a:extLst>
          </p:cNvPr>
          <p:cNvSpPr/>
          <p:nvPr/>
        </p:nvSpPr>
        <p:spPr>
          <a:xfrm>
            <a:off x="905370" y="22327087"/>
            <a:ext cx="10054312" cy="1319351"/>
          </a:xfrm>
          <a:prstGeom prst="rect">
            <a:avLst/>
          </a:prstGeom>
          <a:gradFill flip="none" rotWithShape="1">
            <a:gsLst>
              <a:gs pos="31000">
                <a:srgbClr val="C2E8F2"/>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7200" dirty="0">
                <a:solidFill>
                  <a:srgbClr val="005376"/>
                </a:solidFill>
              </a:rPr>
              <a:t> Approach</a:t>
            </a:r>
          </a:p>
        </p:txBody>
      </p:sp>
      <p:sp>
        <p:nvSpPr>
          <p:cNvPr id="17" name="Rectangle 16">
            <a:extLst>
              <a:ext uri="{FF2B5EF4-FFF2-40B4-BE49-F238E27FC236}">
                <a16:creationId xmlns:a16="http://schemas.microsoft.com/office/drawing/2014/main" id="{0DABE707-3E52-B52B-92D0-5396BEFA02F5}"/>
              </a:ext>
            </a:extLst>
          </p:cNvPr>
          <p:cNvSpPr/>
          <p:nvPr/>
        </p:nvSpPr>
        <p:spPr>
          <a:xfrm>
            <a:off x="18105125" y="37235032"/>
            <a:ext cx="10054312" cy="131935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200" dirty="0">
                <a:solidFill>
                  <a:srgbClr val="005376"/>
                </a:solidFill>
                <a:latin typeface="+mj-lt"/>
              </a:rPr>
              <a:t> Significance</a:t>
            </a:r>
          </a:p>
        </p:txBody>
      </p:sp>
      <p:sp>
        <p:nvSpPr>
          <p:cNvPr id="2" name="TextBox 1">
            <a:extLst>
              <a:ext uri="{FF2B5EF4-FFF2-40B4-BE49-F238E27FC236}">
                <a16:creationId xmlns:a16="http://schemas.microsoft.com/office/drawing/2014/main" id="{A2E1C384-BE3B-1EED-7416-03A3072CB4D3}"/>
              </a:ext>
            </a:extLst>
          </p:cNvPr>
          <p:cNvSpPr txBox="1"/>
          <p:nvPr/>
        </p:nvSpPr>
        <p:spPr>
          <a:xfrm>
            <a:off x="801973" y="8843174"/>
            <a:ext cx="15024532" cy="4893647"/>
          </a:xfrm>
          <a:prstGeom prst="rect">
            <a:avLst/>
          </a:prstGeom>
          <a:noFill/>
        </p:spPr>
        <p:txBody>
          <a:bodyPr wrap="square" rtlCol="0">
            <a:spAutoFit/>
          </a:bodyPr>
          <a:lstStyle/>
          <a:p>
            <a:r>
              <a:rPr lang="en-US" sz="4320" i="1" dirty="0"/>
              <a:t>Modelling Interatomic Interactions</a:t>
            </a:r>
            <a:endParaRPr lang="en-US" sz="3840" dirty="0"/>
          </a:p>
          <a:p>
            <a:pPr marL="1028659" indent="-1028659">
              <a:buClr>
                <a:srgbClr val="005376"/>
              </a:buClr>
              <a:buFont typeface="Courier New" panose="02070309020205020404" pitchFamily="49" charset="0"/>
              <a:buChar char="o"/>
            </a:pPr>
            <a:r>
              <a:rPr lang="en-US" sz="3840" dirty="0"/>
              <a:t>Predicting atomic motion is at the heart of material property prediction &amp; design.</a:t>
            </a:r>
          </a:p>
          <a:p>
            <a:pPr marL="1028659" indent="-1028659">
              <a:buClr>
                <a:srgbClr val="005376"/>
              </a:buClr>
              <a:buFont typeface="Courier New" panose="02070309020205020404" pitchFamily="49" charset="0"/>
              <a:buChar char="o"/>
            </a:pPr>
            <a:r>
              <a:rPr lang="en-US" sz="3840" dirty="0"/>
              <a:t>Potentials are at the heart of predicting atomic motion.</a:t>
            </a:r>
          </a:p>
          <a:p>
            <a:pPr marL="1028659" indent="-1028659">
              <a:buClr>
                <a:srgbClr val="005376"/>
              </a:buClr>
              <a:buFont typeface="Courier New" panose="02070309020205020404" pitchFamily="49" charset="0"/>
              <a:buChar char="o"/>
            </a:pPr>
            <a:r>
              <a:rPr lang="en-US" sz="3840" dirty="0"/>
              <a:t>Machine learned interatomic potentials are a convenient and effective way of learning interatomic interactions</a:t>
            </a:r>
          </a:p>
          <a:p>
            <a:pPr marL="1028659" indent="-1028659">
              <a:buClr>
                <a:srgbClr val="005376"/>
              </a:buClr>
              <a:buFont typeface="Courier New" panose="02070309020205020404" pitchFamily="49" charset="0"/>
              <a:buChar char="o"/>
            </a:pPr>
            <a:r>
              <a:rPr lang="en-US" sz="3840" dirty="0"/>
              <a:t>No package for generally making ML potentials</a:t>
            </a:r>
          </a:p>
          <a:p>
            <a:pPr marL="1028659" indent="-1028659">
              <a:buClr>
                <a:srgbClr val="005376"/>
              </a:buClr>
              <a:buFont typeface="Courier New" panose="02070309020205020404" pitchFamily="49" charset="0"/>
              <a:buChar char="o"/>
            </a:pPr>
            <a:r>
              <a:rPr lang="en-US" sz="3840" b="1" dirty="0"/>
              <a:t>We introduce FitSNAP to fill this gap</a:t>
            </a:r>
          </a:p>
        </p:txBody>
      </p:sp>
      <p:pic>
        <p:nvPicPr>
          <p:cNvPr id="21" name="Picture 20">
            <a:extLst>
              <a:ext uri="{FF2B5EF4-FFF2-40B4-BE49-F238E27FC236}">
                <a16:creationId xmlns:a16="http://schemas.microsoft.com/office/drawing/2014/main" id="{38DD97C9-A288-1C65-D94E-F75327BB0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12483" y="41275727"/>
            <a:ext cx="1581407" cy="1610966"/>
          </a:xfrm>
          <a:prstGeom prst="rect">
            <a:avLst/>
          </a:prstGeom>
        </p:spPr>
      </p:pic>
      <p:sp>
        <p:nvSpPr>
          <p:cNvPr id="83" name="TextBox 82">
            <a:extLst>
              <a:ext uri="{FF2B5EF4-FFF2-40B4-BE49-F238E27FC236}">
                <a16:creationId xmlns:a16="http://schemas.microsoft.com/office/drawing/2014/main" id="{EA75D0B9-1205-C827-2C29-0A57F90FE0FD}"/>
              </a:ext>
            </a:extLst>
          </p:cNvPr>
          <p:cNvSpPr txBox="1"/>
          <p:nvPr/>
        </p:nvSpPr>
        <p:spPr>
          <a:xfrm>
            <a:off x="3399028" y="42451354"/>
            <a:ext cx="1961726" cy="313932"/>
          </a:xfrm>
          <a:prstGeom prst="rect">
            <a:avLst/>
          </a:prstGeom>
          <a:noFill/>
        </p:spPr>
        <p:txBody>
          <a:bodyPr wrap="square">
            <a:spAutoFit/>
          </a:bodyPr>
          <a:lstStyle/>
          <a:p>
            <a:r>
              <a:rPr lang="en-US" sz="1440" dirty="0">
                <a:solidFill>
                  <a:srgbClr val="444444"/>
                </a:solidFill>
                <a:latin typeface="Source Sans Pro" panose="020F0502020204030204" pitchFamily="34" charset="0"/>
              </a:rPr>
              <a:t>2022-8098 C</a:t>
            </a:r>
            <a:endParaRPr lang="en-US" sz="1440" dirty="0"/>
          </a:p>
        </p:txBody>
      </p:sp>
      <p:cxnSp>
        <p:nvCxnSpPr>
          <p:cNvPr id="86" name="Straight Arrow Connector 85">
            <a:extLst>
              <a:ext uri="{FF2B5EF4-FFF2-40B4-BE49-F238E27FC236}">
                <a16:creationId xmlns:a16="http://schemas.microsoft.com/office/drawing/2014/main" id="{F1D5C2C7-6FCF-460D-35E6-9E949B1E130F}"/>
              </a:ext>
            </a:extLst>
          </p:cNvPr>
          <p:cNvCxnSpPr>
            <a:cxnSpLocks/>
          </p:cNvCxnSpPr>
          <p:nvPr/>
        </p:nvCxnSpPr>
        <p:spPr>
          <a:xfrm>
            <a:off x="5850561" y="16514230"/>
            <a:ext cx="702899"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00" name="Straight Arrow Connector 99">
            <a:extLst>
              <a:ext uri="{FF2B5EF4-FFF2-40B4-BE49-F238E27FC236}">
                <a16:creationId xmlns:a16="http://schemas.microsoft.com/office/drawing/2014/main" id="{2B042C5A-C239-1F9D-4316-15B22A551FD7}"/>
              </a:ext>
            </a:extLst>
          </p:cNvPr>
          <p:cNvCxnSpPr>
            <a:cxnSpLocks/>
          </p:cNvCxnSpPr>
          <p:nvPr/>
        </p:nvCxnSpPr>
        <p:spPr>
          <a:xfrm>
            <a:off x="9651142" y="16517453"/>
            <a:ext cx="68080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04" name="Multiplication Sign 7">
            <a:extLst>
              <a:ext uri="{FF2B5EF4-FFF2-40B4-BE49-F238E27FC236}">
                <a16:creationId xmlns:a16="http://schemas.microsoft.com/office/drawing/2014/main" id="{1952216F-DEEB-19BC-F623-44E45DBE3215}"/>
              </a:ext>
            </a:extLst>
          </p:cNvPr>
          <p:cNvSpPr/>
          <p:nvPr/>
        </p:nvSpPr>
        <p:spPr>
          <a:xfrm>
            <a:off x="1751045" y="13466527"/>
            <a:ext cx="2230984" cy="1824021"/>
          </a:xfrm>
          <a:prstGeom prst="mathMultiply">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8710"/>
          </a:p>
        </p:txBody>
      </p:sp>
      <p:sp>
        <p:nvSpPr>
          <p:cNvPr id="105" name="TextBox 104">
            <a:extLst>
              <a:ext uri="{FF2B5EF4-FFF2-40B4-BE49-F238E27FC236}">
                <a16:creationId xmlns:a16="http://schemas.microsoft.com/office/drawing/2014/main" id="{CEF86072-3567-AE55-CED8-0AD984051368}"/>
              </a:ext>
            </a:extLst>
          </p:cNvPr>
          <p:cNvSpPr txBox="1"/>
          <p:nvPr/>
        </p:nvSpPr>
        <p:spPr>
          <a:xfrm>
            <a:off x="1250356" y="14963010"/>
            <a:ext cx="3781869" cy="757130"/>
          </a:xfrm>
          <a:prstGeom prst="rect">
            <a:avLst/>
          </a:prstGeom>
          <a:noFill/>
        </p:spPr>
        <p:txBody>
          <a:bodyPr wrap="none" rtlCol="0">
            <a:spAutoFit/>
          </a:bodyPr>
          <a:lstStyle/>
          <a:p>
            <a:r>
              <a:rPr lang="en-US" sz="4320" dirty="0">
                <a:latin typeface="+mj-lt"/>
              </a:rPr>
              <a:t>Calculate forces</a:t>
            </a:r>
          </a:p>
        </p:txBody>
      </p:sp>
      <p:sp>
        <p:nvSpPr>
          <p:cNvPr id="112" name="TextBox 111">
            <a:extLst>
              <a:ext uri="{FF2B5EF4-FFF2-40B4-BE49-F238E27FC236}">
                <a16:creationId xmlns:a16="http://schemas.microsoft.com/office/drawing/2014/main" id="{C896EE83-56D1-9F00-7B72-2E3345C97D7E}"/>
              </a:ext>
            </a:extLst>
          </p:cNvPr>
          <p:cNvSpPr txBox="1"/>
          <p:nvPr/>
        </p:nvSpPr>
        <p:spPr>
          <a:xfrm>
            <a:off x="5982589" y="14910750"/>
            <a:ext cx="4387740" cy="757130"/>
          </a:xfrm>
          <a:prstGeom prst="rect">
            <a:avLst/>
          </a:prstGeom>
          <a:noFill/>
        </p:spPr>
        <p:txBody>
          <a:bodyPr wrap="none" rtlCol="0">
            <a:spAutoFit/>
          </a:bodyPr>
          <a:lstStyle/>
          <a:p>
            <a:r>
              <a:rPr lang="en-US" sz="4320" dirty="0">
                <a:latin typeface="+mj-lt"/>
              </a:rPr>
              <a:t>Integrate/dynamics</a:t>
            </a:r>
          </a:p>
        </p:txBody>
      </p:sp>
      <p:sp>
        <p:nvSpPr>
          <p:cNvPr id="113" name="TextBox 112">
            <a:extLst>
              <a:ext uri="{FF2B5EF4-FFF2-40B4-BE49-F238E27FC236}">
                <a16:creationId xmlns:a16="http://schemas.microsoft.com/office/drawing/2014/main" id="{6B3D901A-52EC-4FBB-D82A-3E0F514B67AB}"/>
              </a:ext>
            </a:extLst>
          </p:cNvPr>
          <p:cNvSpPr txBox="1"/>
          <p:nvPr/>
        </p:nvSpPr>
        <p:spPr>
          <a:xfrm>
            <a:off x="12121760" y="14939445"/>
            <a:ext cx="2538387" cy="757130"/>
          </a:xfrm>
          <a:prstGeom prst="rect">
            <a:avLst/>
          </a:prstGeom>
          <a:noFill/>
        </p:spPr>
        <p:txBody>
          <a:bodyPr wrap="none" rtlCol="0">
            <a:spAutoFit/>
          </a:bodyPr>
          <a:lstStyle/>
          <a:p>
            <a:r>
              <a:rPr lang="en-US" sz="4320" dirty="0">
                <a:latin typeface="+mj-lt"/>
              </a:rPr>
              <a:t>Properties</a:t>
            </a:r>
          </a:p>
        </p:txBody>
      </p:sp>
      <p:pic>
        <p:nvPicPr>
          <p:cNvPr id="115" name="Picture 4" descr="Image result for green check">
            <a:extLst>
              <a:ext uri="{FF2B5EF4-FFF2-40B4-BE49-F238E27FC236}">
                <a16:creationId xmlns:a16="http://schemas.microsoft.com/office/drawing/2014/main" id="{2051FDA6-7485-4DEC-2462-9CEDAF3607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173419" y="13691644"/>
            <a:ext cx="1425528" cy="1095281"/>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277B568A-C2F8-F01F-ADD8-3437ADF93478}"/>
              </a:ext>
            </a:extLst>
          </p:cNvPr>
          <p:cNvSpPr txBox="1"/>
          <p:nvPr/>
        </p:nvSpPr>
        <p:spPr>
          <a:xfrm>
            <a:off x="801973" y="23927125"/>
            <a:ext cx="15100704" cy="2529923"/>
          </a:xfrm>
          <a:prstGeom prst="rect">
            <a:avLst/>
          </a:prstGeom>
          <a:noFill/>
        </p:spPr>
        <p:txBody>
          <a:bodyPr wrap="square" rtlCol="0">
            <a:spAutoFit/>
          </a:bodyPr>
          <a:lstStyle/>
          <a:p>
            <a:r>
              <a:rPr lang="en-US" sz="4320" i="1" dirty="0"/>
              <a:t>Separating </a:t>
            </a:r>
            <a:r>
              <a:rPr lang="en-US" sz="4320" b="1" i="1" dirty="0"/>
              <a:t>Descriptors</a:t>
            </a:r>
            <a:r>
              <a:rPr lang="en-US" sz="4320" i="1" dirty="0"/>
              <a:t> (LAMMPS) and </a:t>
            </a:r>
            <a:r>
              <a:rPr lang="en-US" sz="4320" b="1" i="1" dirty="0"/>
              <a:t>Models</a:t>
            </a:r>
            <a:r>
              <a:rPr lang="en-US" sz="4320" i="1" dirty="0"/>
              <a:t> (FitSNAP)</a:t>
            </a:r>
          </a:p>
          <a:p>
            <a:pPr marL="1028659" indent="-1028659">
              <a:buClr>
                <a:srgbClr val="005376"/>
              </a:buClr>
              <a:buFont typeface="Courier New" panose="02070309020205020404" pitchFamily="49" charset="0"/>
              <a:buChar char="o"/>
            </a:pPr>
            <a:r>
              <a:rPr lang="en-US" sz="3840" dirty="0"/>
              <a:t>Atom-centered descriptors describe the chemical environment</a:t>
            </a:r>
          </a:p>
          <a:p>
            <a:pPr marL="1028659" indent="-1028659">
              <a:buClr>
                <a:srgbClr val="005376"/>
              </a:buClr>
              <a:buFont typeface="Courier New" panose="02070309020205020404" pitchFamily="49" charset="0"/>
              <a:buChar char="o"/>
            </a:pPr>
            <a:r>
              <a:rPr lang="en-US" sz="3840" dirty="0"/>
              <a:t>Models take descriptors as inputs to calculate energy</a:t>
            </a:r>
          </a:p>
          <a:p>
            <a:pPr marL="1028659" indent="-1028659">
              <a:buClr>
                <a:srgbClr val="005376"/>
              </a:buClr>
              <a:buFont typeface="Courier New" panose="02070309020205020404" pitchFamily="49" charset="0"/>
              <a:buChar char="o"/>
            </a:pPr>
            <a:r>
              <a:rPr lang="en-US" sz="3840" dirty="0"/>
              <a:t>LAMMPS calculates descriptors, </a:t>
            </a:r>
            <a:r>
              <a:rPr lang="en-US" sz="3840" dirty="0" err="1"/>
              <a:t>FitSNAP</a:t>
            </a:r>
            <a:r>
              <a:rPr lang="en-US" sz="3840" dirty="0"/>
              <a:t> calculates and trains models</a:t>
            </a:r>
          </a:p>
        </p:txBody>
      </p:sp>
      <p:sp>
        <p:nvSpPr>
          <p:cNvPr id="138" name="Left Brace 137">
            <a:extLst>
              <a:ext uri="{FF2B5EF4-FFF2-40B4-BE49-F238E27FC236}">
                <a16:creationId xmlns:a16="http://schemas.microsoft.com/office/drawing/2014/main" id="{81823BB1-54B0-0B70-C145-08334F45EC56}"/>
              </a:ext>
            </a:extLst>
          </p:cNvPr>
          <p:cNvSpPr/>
          <p:nvPr/>
        </p:nvSpPr>
        <p:spPr>
          <a:xfrm rot="16200000">
            <a:off x="1933706" y="32933648"/>
            <a:ext cx="2250170" cy="3946873"/>
          </a:xfrm>
          <a:prstGeom prst="leftBrace">
            <a:avLst/>
          </a:prstGeom>
          <a:ln w="7620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solidFill>
                <a:srgbClr val="005376"/>
              </a:solidFill>
            </a:endParaRPr>
          </a:p>
        </p:txBody>
      </p:sp>
      <p:sp>
        <p:nvSpPr>
          <p:cNvPr id="139" name="Left Brace 138">
            <a:extLst>
              <a:ext uri="{FF2B5EF4-FFF2-40B4-BE49-F238E27FC236}">
                <a16:creationId xmlns:a16="http://schemas.microsoft.com/office/drawing/2014/main" id="{56D2BBCA-2AD1-9EFE-2E30-75A3E2FA9A82}"/>
              </a:ext>
            </a:extLst>
          </p:cNvPr>
          <p:cNvSpPr/>
          <p:nvPr/>
        </p:nvSpPr>
        <p:spPr>
          <a:xfrm rot="16200000">
            <a:off x="7382176" y="32773424"/>
            <a:ext cx="1481335" cy="5409584"/>
          </a:xfrm>
          <a:prstGeom prst="leftBrace">
            <a:avLst/>
          </a:prstGeom>
          <a:ln w="7620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p>
        </p:txBody>
      </p:sp>
      <p:pic>
        <p:nvPicPr>
          <p:cNvPr id="141" name="Picture 140">
            <a:extLst>
              <a:ext uri="{FF2B5EF4-FFF2-40B4-BE49-F238E27FC236}">
                <a16:creationId xmlns:a16="http://schemas.microsoft.com/office/drawing/2014/main" id="{9CE21B55-F299-DCF0-A6FB-3A3AF4FCFB4F}"/>
              </a:ext>
            </a:extLst>
          </p:cNvPr>
          <p:cNvPicPr>
            <a:picLocks noChangeAspect="1"/>
          </p:cNvPicPr>
          <p:nvPr/>
        </p:nvPicPr>
        <p:blipFill>
          <a:blip r:embed="rId8"/>
          <a:stretch>
            <a:fillRect/>
          </a:stretch>
        </p:blipFill>
        <p:spPr>
          <a:xfrm>
            <a:off x="882924" y="36147473"/>
            <a:ext cx="5933369" cy="1695250"/>
          </a:xfrm>
          <a:prstGeom prst="rect">
            <a:avLst/>
          </a:prstGeom>
        </p:spPr>
      </p:pic>
      <p:pic>
        <p:nvPicPr>
          <p:cNvPr id="142" name="Picture 4" descr="Image result for green check">
            <a:extLst>
              <a:ext uri="{FF2B5EF4-FFF2-40B4-BE49-F238E27FC236}">
                <a16:creationId xmlns:a16="http://schemas.microsoft.com/office/drawing/2014/main" id="{AFE7459A-032D-1BF6-59AB-B3433448C2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1581" y="13678110"/>
            <a:ext cx="1425528" cy="1095281"/>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a:extLst>
              <a:ext uri="{FF2B5EF4-FFF2-40B4-BE49-F238E27FC236}">
                <a16:creationId xmlns:a16="http://schemas.microsoft.com/office/drawing/2014/main" id="{21CA1B11-9B4B-46FF-0756-D925143D4777}"/>
              </a:ext>
            </a:extLst>
          </p:cNvPr>
          <p:cNvSpPr txBox="1"/>
          <p:nvPr/>
        </p:nvSpPr>
        <p:spPr>
          <a:xfrm>
            <a:off x="590985" y="38089370"/>
            <a:ext cx="8818351" cy="1865126"/>
          </a:xfrm>
          <a:prstGeom prst="rect">
            <a:avLst/>
          </a:prstGeom>
          <a:noFill/>
        </p:spPr>
        <p:txBody>
          <a:bodyPr wrap="square" rtlCol="0">
            <a:spAutoFit/>
          </a:bodyPr>
          <a:lstStyle/>
          <a:p>
            <a:pPr marL="1028659" indent="-1028659">
              <a:buClr>
                <a:srgbClr val="005376"/>
              </a:buClr>
              <a:buFont typeface="Courier New" panose="02070309020205020404" pitchFamily="49" charset="0"/>
              <a:buChar char="o"/>
            </a:pPr>
            <a:r>
              <a:rPr lang="en-US" sz="3840" dirty="0" err="1">
                <a:latin typeface="Courier New" panose="02070309020205020404" pitchFamily="49" charset="0"/>
                <a:cs typeface="Courier New" panose="02070309020205020404" pitchFamily="49" charset="0"/>
              </a:rPr>
              <a:t>compute_snap</a:t>
            </a:r>
            <a:r>
              <a:rPr lang="en-US" sz="3840" dirty="0">
                <a:latin typeface="Courier New" panose="02070309020205020404" pitchFamily="49" charset="0"/>
                <a:cs typeface="Courier New" panose="02070309020205020404" pitchFamily="49" charset="0"/>
              </a:rPr>
              <a:t> </a:t>
            </a:r>
            <a:r>
              <a:rPr lang="en-US" sz="3840" dirty="0"/>
              <a:t>[2]</a:t>
            </a:r>
          </a:p>
          <a:p>
            <a:pPr marL="1028659" indent="-1028659">
              <a:buClr>
                <a:srgbClr val="005376"/>
              </a:buClr>
              <a:buFont typeface="Courier New" panose="02070309020205020404" pitchFamily="49" charset="0"/>
              <a:buChar char="o"/>
            </a:pPr>
            <a:r>
              <a:rPr lang="en-US" sz="3840" dirty="0" err="1">
                <a:latin typeface="Courier New" panose="02070309020205020404" pitchFamily="49" charset="0"/>
                <a:cs typeface="Courier New" panose="02070309020205020404" pitchFamily="49" charset="0"/>
              </a:rPr>
              <a:t>compute_pace</a:t>
            </a:r>
            <a:r>
              <a:rPr lang="en-US" sz="3840" dirty="0">
                <a:latin typeface="Courier New" panose="02070309020205020404" pitchFamily="49" charset="0"/>
                <a:cs typeface="Courier New" panose="02070309020205020404" pitchFamily="49" charset="0"/>
              </a:rPr>
              <a:t> </a:t>
            </a:r>
            <a:r>
              <a:rPr lang="en-US" sz="3840" dirty="0"/>
              <a:t>[3]</a:t>
            </a:r>
          </a:p>
          <a:p>
            <a:pPr marL="1028659" indent="-1028659">
              <a:buClr>
                <a:srgbClr val="005376"/>
              </a:buClr>
              <a:buFont typeface="Courier New" panose="02070309020205020404" pitchFamily="49" charset="0"/>
              <a:buChar char="o"/>
            </a:pPr>
            <a:r>
              <a:rPr lang="en-US" sz="3840" dirty="0"/>
              <a:t>Any compute/descriptor in LAMMPS</a:t>
            </a:r>
          </a:p>
        </p:txBody>
      </p:sp>
      <p:sp>
        <p:nvSpPr>
          <p:cNvPr id="144" name="TextBox 143">
            <a:extLst>
              <a:ext uri="{FF2B5EF4-FFF2-40B4-BE49-F238E27FC236}">
                <a16:creationId xmlns:a16="http://schemas.microsoft.com/office/drawing/2014/main" id="{DDCBB279-AB0D-C83C-FC56-B578D0765AB1}"/>
              </a:ext>
            </a:extLst>
          </p:cNvPr>
          <p:cNvSpPr txBox="1"/>
          <p:nvPr/>
        </p:nvSpPr>
        <p:spPr>
          <a:xfrm>
            <a:off x="9480261" y="38072338"/>
            <a:ext cx="8818351" cy="1865126"/>
          </a:xfrm>
          <a:prstGeom prst="rect">
            <a:avLst/>
          </a:prstGeom>
          <a:noFill/>
        </p:spPr>
        <p:txBody>
          <a:bodyPr wrap="square" rtlCol="0">
            <a:spAutoFit/>
          </a:bodyPr>
          <a:lstStyle/>
          <a:p>
            <a:pPr marL="1028659" indent="-1028659">
              <a:buClr>
                <a:srgbClr val="005376"/>
              </a:buClr>
              <a:buFont typeface="Courier New" panose="02070309020205020404" pitchFamily="49" charset="0"/>
              <a:buChar char="o"/>
            </a:pPr>
            <a:r>
              <a:rPr lang="en-US" sz="3840" dirty="0"/>
              <a:t>PyTorch</a:t>
            </a:r>
          </a:p>
          <a:p>
            <a:pPr marL="1028659" indent="-1028659">
              <a:buClr>
                <a:srgbClr val="005376"/>
              </a:buClr>
              <a:buFont typeface="Courier New" panose="02070309020205020404" pitchFamily="49" charset="0"/>
              <a:buChar char="o"/>
            </a:pPr>
            <a:r>
              <a:rPr lang="en-US" sz="3840" dirty="0"/>
              <a:t>JAX</a:t>
            </a:r>
          </a:p>
          <a:p>
            <a:pPr marL="1028659" indent="-1028659">
              <a:buClr>
                <a:srgbClr val="005376"/>
              </a:buClr>
              <a:buFont typeface="Courier New" panose="02070309020205020404" pitchFamily="49" charset="0"/>
              <a:buChar char="o"/>
            </a:pPr>
            <a:r>
              <a:rPr lang="en-US" sz="3840" dirty="0"/>
              <a:t>Any ML/autograd framework</a:t>
            </a: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9AC53394-1D9A-992A-0CDF-755CCDB90F2D}"/>
                  </a:ext>
                </a:extLst>
              </p:cNvPr>
              <p:cNvSpPr txBox="1"/>
              <p:nvPr/>
            </p:nvSpPr>
            <p:spPr>
              <a:xfrm>
                <a:off x="8001990" y="32290250"/>
                <a:ext cx="3116020" cy="1643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rPr>
                        <m:t>𝐸</m:t>
                      </m:r>
                      <m:r>
                        <a:rPr lang="en-US" sz="4400" i="1">
                          <a:latin typeface="Cambria Math" panose="02040503050406030204" pitchFamily="18" charset="0"/>
                        </a:rPr>
                        <m:t>=</m:t>
                      </m:r>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𝑖</m:t>
                          </m:r>
                        </m:sub>
                        <m:sup/>
                        <m:e>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𝐸</m:t>
                              </m:r>
                            </m:e>
                            <m:sub>
                              <m:r>
                                <a:rPr lang="en-US" sz="4400" i="1">
                                  <a:latin typeface="Cambria Math" panose="02040503050406030204" pitchFamily="18" charset="0"/>
                                  <a:ea typeface="Cambria Math" panose="02040503050406030204" pitchFamily="18" charset="0"/>
                                </a:rPr>
                                <m:t>𝑖</m:t>
                              </m:r>
                            </m:sub>
                          </m:sSub>
                        </m:e>
                      </m:nary>
                    </m:oMath>
                  </m:oMathPara>
                </a14:m>
                <a:endParaRPr lang="en-US" sz="8640" dirty="0"/>
              </a:p>
            </p:txBody>
          </p:sp>
        </mc:Choice>
        <mc:Fallback>
          <p:sp>
            <p:nvSpPr>
              <p:cNvPr id="146" name="TextBox 145">
                <a:extLst>
                  <a:ext uri="{FF2B5EF4-FFF2-40B4-BE49-F238E27FC236}">
                    <a16:creationId xmlns:a16="http://schemas.microsoft.com/office/drawing/2014/main" id="{9AC53394-1D9A-992A-0CDF-755CCDB90F2D}"/>
                  </a:ext>
                </a:extLst>
              </p:cNvPr>
              <p:cNvSpPr txBox="1">
                <a:spLocks noRot="1" noChangeAspect="1" noMove="1" noResize="1" noEditPoints="1" noAdjustHandles="1" noChangeArrowheads="1" noChangeShapeType="1" noTextEdit="1"/>
              </p:cNvSpPr>
              <p:nvPr/>
            </p:nvSpPr>
            <p:spPr>
              <a:xfrm>
                <a:off x="8001990" y="32290250"/>
                <a:ext cx="3116020" cy="1643014"/>
              </a:xfrm>
              <a:prstGeom prst="rect">
                <a:avLst/>
              </a:prstGeom>
              <a:blipFill>
                <a:blip r:embed="rId9"/>
                <a:stretch>
                  <a:fillRect l="-22358" t="-148462" r="-15041" b="-204615"/>
                </a:stretch>
              </a:blipFill>
            </p:spPr>
            <p:txBody>
              <a:bodyPr/>
              <a:lstStyle/>
              <a:p>
                <a:r>
                  <a:rPr lang="en-US">
                    <a:noFill/>
                  </a:rPr>
                  <a:t> </a:t>
                </a:r>
              </a:p>
            </p:txBody>
          </p:sp>
        </mc:Fallback>
      </mc:AlternateContent>
      <p:cxnSp>
        <p:nvCxnSpPr>
          <p:cNvPr id="147" name="Straight Arrow Connector 146">
            <a:extLst>
              <a:ext uri="{FF2B5EF4-FFF2-40B4-BE49-F238E27FC236}">
                <a16:creationId xmlns:a16="http://schemas.microsoft.com/office/drawing/2014/main" id="{4D1A1CD5-C8DE-C8FC-9BEF-698971A4C2FB}"/>
              </a:ext>
            </a:extLst>
          </p:cNvPr>
          <p:cNvCxnSpPr>
            <a:cxnSpLocks/>
          </p:cNvCxnSpPr>
          <p:nvPr/>
        </p:nvCxnSpPr>
        <p:spPr>
          <a:xfrm>
            <a:off x="9814560" y="31028917"/>
            <a:ext cx="1704259" cy="514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F1A670F-7A75-FA24-12D4-0120F1BF3909}"/>
                  </a:ext>
                </a:extLst>
              </p:cNvPr>
              <p:cNvSpPr txBox="1"/>
              <p:nvPr/>
            </p:nvSpPr>
            <p:spPr>
              <a:xfrm>
                <a:off x="11678881" y="30234053"/>
                <a:ext cx="5350032" cy="16430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i="1" smtClean="0">
                              <a:latin typeface="Cambria Math" panose="02040503050406030204" pitchFamily="18" charset="0"/>
                            </a:rPr>
                          </m:ctrlPr>
                        </m:sSubPr>
                        <m:e>
                          <m:r>
                            <a:rPr lang="en-US" sz="4400" b="1" i="1">
                              <a:latin typeface="Cambria Math" panose="02040503050406030204" pitchFamily="18" charset="0"/>
                            </a:rPr>
                            <m:t>𝑭</m:t>
                          </m:r>
                        </m:e>
                        <m:sub>
                          <m:r>
                            <a:rPr lang="en-US" sz="4400" i="1">
                              <a:latin typeface="Cambria Math" panose="02040503050406030204" pitchFamily="18" charset="0"/>
                            </a:rPr>
                            <m:t>𝑗</m:t>
                          </m:r>
                        </m:sub>
                      </m:sSub>
                      <m:r>
                        <a:rPr lang="en-US" sz="4400" i="1">
                          <a:latin typeface="Cambria Math" panose="02040503050406030204" pitchFamily="18" charset="0"/>
                        </a:rPr>
                        <m:t>=−</m:t>
                      </m:r>
                      <m:nary>
                        <m:naryPr>
                          <m:chr m:val="∑"/>
                          <m:supHide m:val="on"/>
                          <m:ctrlPr>
                            <a:rPr lang="en-US" sz="4400" i="1">
                              <a:latin typeface="Cambria Math" panose="02040503050406030204" pitchFamily="18" charset="0"/>
                            </a:rPr>
                          </m:ctrlPr>
                        </m:naryPr>
                        <m:sub>
                          <m:r>
                            <m:rPr>
                              <m:brk m:alnAt="7"/>
                            </m:rPr>
                            <a:rPr lang="en-US" sz="4400" i="1">
                              <a:latin typeface="Cambria Math" panose="02040503050406030204" pitchFamily="18" charset="0"/>
                            </a:rPr>
                            <m:t>𝑖</m:t>
                          </m:r>
                        </m:sub>
                        <m:sup/>
                        <m:e>
                          <m:f>
                            <m:fPr>
                              <m:ctrlPr>
                                <a:rPr lang="en-US" sz="4400" i="1">
                                  <a:latin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b="1" i="1">
                                      <a:latin typeface="Cambria Math" panose="02040503050406030204" pitchFamily="18" charset="0"/>
                                      <a:ea typeface="Cambria Math" panose="02040503050406030204" pitchFamily="18" charset="0"/>
                                    </a:rPr>
                                    <m:t>𝑫</m:t>
                                  </m:r>
                                </m:e>
                                <m:sub>
                                  <m:r>
                                    <a:rPr lang="en-US" sz="4400" i="1">
                                      <a:latin typeface="Cambria Math" panose="02040503050406030204" pitchFamily="18" charset="0"/>
                                      <a:ea typeface="Cambria Math" panose="02040503050406030204" pitchFamily="18" charset="0"/>
                                    </a:rPr>
                                    <m:t>𝑖</m:t>
                                  </m:r>
                                </m:sub>
                              </m:sSub>
                            </m:num>
                            <m:den>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b="1" i="1">
                                      <a:latin typeface="Cambria Math" panose="02040503050406030204" pitchFamily="18" charset="0"/>
                                      <a:ea typeface="Cambria Math" panose="02040503050406030204" pitchFamily="18" charset="0"/>
                                    </a:rPr>
                                    <m:t>𝒓</m:t>
                                  </m:r>
                                </m:e>
                                <m:sub>
                                  <m:r>
                                    <a:rPr lang="en-US" sz="4400" i="1">
                                      <a:latin typeface="Cambria Math" panose="02040503050406030204" pitchFamily="18" charset="0"/>
                                      <a:ea typeface="Cambria Math" panose="02040503050406030204" pitchFamily="18" charset="0"/>
                                    </a:rPr>
                                    <m:t>𝑗</m:t>
                                  </m:r>
                                </m:sub>
                              </m:sSub>
                            </m:den>
                          </m:f>
                          <m:f>
                            <m:fPr>
                              <m:ctrlPr>
                                <a:rPr lang="en-US" sz="4400" i="1">
                                  <a:latin typeface="Cambria Math" panose="02040503050406030204" pitchFamily="18" charset="0"/>
                                </a:rPr>
                              </m:ctrlPr>
                            </m:fPr>
                            <m:num>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i="1">
                                      <a:latin typeface="Cambria Math" panose="02040503050406030204" pitchFamily="18" charset="0"/>
                                      <a:ea typeface="Cambria Math" panose="02040503050406030204" pitchFamily="18" charset="0"/>
                                    </a:rPr>
                                    <m:t>𝐸</m:t>
                                  </m:r>
                                </m:e>
                                <m:sub>
                                  <m:r>
                                    <a:rPr lang="en-US" sz="4400" i="1">
                                      <a:latin typeface="Cambria Math" panose="02040503050406030204" pitchFamily="18" charset="0"/>
                                      <a:ea typeface="Cambria Math" panose="02040503050406030204" pitchFamily="18" charset="0"/>
                                    </a:rPr>
                                    <m:t>𝑖</m:t>
                                  </m:r>
                                </m:sub>
                              </m:sSub>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𝜃</m:t>
                              </m:r>
                              <m:r>
                                <a:rPr lang="en-US" sz="4400" b="0" i="1" smtClean="0">
                                  <a:latin typeface="Cambria Math" panose="02040503050406030204" pitchFamily="18" charset="0"/>
                                  <a:ea typeface="Cambria Math" panose="02040503050406030204" pitchFamily="18" charset="0"/>
                                </a:rPr>
                                <m:t>)</m:t>
                              </m:r>
                            </m:num>
                            <m:den>
                              <m:r>
                                <a:rPr lang="en-US" sz="4400" i="1">
                                  <a:latin typeface="Cambria Math" panose="02040503050406030204" pitchFamily="18" charset="0"/>
                                  <a:ea typeface="Cambria Math" panose="02040503050406030204" pitchFamily="18" charset="0"/>
                                </a:rPr>
                                <m:t>𝜕</m:t>
                              </m:r>
                              <m:sSub>
                                <m:sSubPr>
                                  <m:ctrlPr>
                                    <a:rPr lang="en-US" sz="4400" i="1">
                                      <a:latin typeface="Cambria Math" panose="02040503050406030204" pitchFamily="18" charset="0"/>
                                      <a:ea typeface="Cambria Math" panose="02040503050406030204" pitchFamily="18" charset="0"/>
                                    </a:rPr>
                                  </m:ctrlPr>
                                </m:sSubPr>
                                <m:e>
                                  <m:r>
                                    <a:rPr lang="en-US" sz="4400" b="1" i="1">
                                      <a:latin typeface="Cambria Math" panose="02040503050406030204" pitchFamily="18" charset="0"/>
                                      <a:ea typeface="Cambria Math" panose="02040503050406030204" pitchFamily="18" charset="0"/>
                                    </a:rPr>
                                    <m:t>𝑫</m:t>
                                  </m:r>
                                </m:e>
                                <m:sub>
                                  <m:r>
                                    <a:rPr lang="en-US" sz="4400" i="1">
                                      <a:latin typeface="Cambria Math" panose="02040503050406030204" pitchFamily="18" charset="0"/>
                                      <a:ea typeface="Cambria Math" panose="02040503050406030204" pitchFamily="18" charset="0"/>
                                    </a:rPr>
                                    <m:t>𝑖</m:t>
                                  </m:r>
                                </m:sub>
                              </m:sSub>
                            </m:den>
                          </m:f>
                        </m:e>
                      </m:nary>
                    </m:oMath>
                  </m:oMathPara>
                </a14:m>
                <a:endParaRPr lang="en-US" sz="9600" dirty="0"/>
              </a:p>
            </p:txBody>
          </p:sp>
        </mc:Choice>
        <mc:Fallback xmlns="">
          <p:sp>
            <p:nvSpPr>
              <p:cNvPr id="148" name="TextBox 147">
                <a:extLst>
                  <a:ext uri="{FF2B5EF4-FFF2-40B4-BE49-F238E27FC236}">
                    <a16:creationId xmlns:a16="http://schemas.microsoft.com/office/drawing/2014/main" id="{2F1A670F-7A75-FA24-12D4-0120F1BF3909}"/>
                  </a:ext>
                </a:extLst>
              </p:cNvPr>
              <p:cNvSpPr txBox="1">
                <a:spLocks noRot="1" noChangeAspect="1" noMove="1" noResize="1" noEditPoints="1" noAdjustHandles="1" noChangeArrowheads="1" noChangeShapeType="1" noTextEdit="1"/>
              </p:cNvSpPr>
              <p:nvPr/>
            </p:nvSpPr>
            <p:spPr>
              <a:xfrm>
                <a:off x="11678881" y="30234053"/>
                <a:ext cx="5350032" cy="1643014"/>
              </a:xfrm>
              <a:prstGeom prst="rect">
                <a:avLst/>
              </a:prstGeom>
              <a:blipFill>
                <a:blip r:embed="rId17"/>
                <a:stretch>
                  <a:fillRect l="-5687" t="-148462" r="-4028" b="-2046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D568A8-D23C-453A-8738-BE0CB48D813E}"/>
                  </a:ext>
                </a:extLst>
              </p:cNvPr>
              <p:cNvSpPr txBox="1"/>
              <p:nvPr/>
            </p:nvSpPr>
            <p:spPr>
              <a:xfrm>
                <a:off x="11463997" y="32087685"/>
                <a:ext cx="5718743" cy="1150636"/>
              </a:xfrm>
              <a:prstGeom prst="rect">
                <a:avLst/>
              </a:prstGeom>
              <a:noFill/>
            </p:spPr>
            <p:txBody>
              <a:bodyPr wrap="square" rtlCol="0">
                <a:spAutoFit/>
              </a:bodyPr>
              <a:lstStyle/>
              <a:p>
                <a:pPr algn="ctr"/>
                <a:r>
                  <a:rPr lang="en-US" sz="3360" dirty="0"/>
                  <a:t>Per-atom force from chain rule derivative of system energy </a:t>
                </a:r>
                <a14:m>
                  <m:oMath xmlns:m="http://schemas.openxmlformats.org/officeDocument/2006/math">
                    <m:r>
                      <a:rPr lang="en-US" sz="3600" i="1" smtClean="0">
                        <a:latin typeface="Cambria Math" panose="02040503050406030204" pitchFamily="18" charset="0"/>
                      </a:rPr>
                      <m:t>𝐸</m:t>
                    </m:r>
                  </m:oMath>
                </a14:m>
                <a:r>
                  <a:rPr lang="en-US" sz="3360" dirty="0"/>
                  <a:t>. </a:t>
                </a:r>
              </a:p>
            </p:txBody>
          </p:sp>
        </mc:Choice>
        <mc:Fallback>
          <p:sp>
            <p:nvSpPr>
              <p:cNvPr id="149" name="TextBox 148">
                <a:extLst>
                  <a:ext uri="{FF2B5EF4-FFF2-40B4-BE49-F238E27FC236}">
                    <a16:creationId xmlns:a16="http://schemas.microsoft.com/office/drawing/2014/main" id="{80D568A8-D23C-453A-8738-BE0CB48D813E}"/>
                  </a:ext>
                </a:extLst>
              </p:cNvPr>
              <p:cNvSpPr txBox="1">
                <a:spLocks noRot="1" noChangeAspect="1" noMove="1" noResize="1" noEditPoints="1" noAdjustHandles="1" noChangeArrowheads="1" noChangeShapeType="1" noTextEdit="1"/>
              </p:cNvSpPr>
              <p:nvPr/>
            </p:nvSpPr>
            <p:spPr>
              <a:xfrm>
                <a:off x="11463997" y="32087685"/>
                <a:ext cx="5718743" cy="1150636"/>
              </a:xfrm>
              <a:prstGeom prst="rect">
                <a:avLst/>
              </a:prstGeom>
              <a:blipFill>
                <a:blip r:embed="rId18"/>
                <a:stretch>
                  <a:fillRect l="-885" t="-6593" r="-2655" b="-18681"/>
                </a:stretch>
              </a:blipFill>
            </p:spPr>
            <p:txBody>
              <a:bodyPr/>
              <a:lstStyle/>
              <a:p>
                <a:r>
                  <a:rPr lang="en-US">
                    <a:noFill/>
                  </a:rPr>
                  <a:t> </a:t>
                </a:r>
              </a:p>
            </p:txBody>
          </p:sp>
        </mc:Fallback>
      </mc:AlternateContent>
      <p:sp>
        <p:nvSpPr>
          <p:cNvPr id="150" name="Left Brace 149">
            <a:extLst>
              <a:ext uri="{FF2B5EF4-FFF2-40B4-BE49-F238E27FC236}">
                <a16:creationId xmlns:a16="http://schemas.microsoft.com/office/drawing/2014/main" id="{378B6417-CEF7-7D13-1DF2-EB9EE826F03A}"/>
              </a:ext>
            </a:extLst>
          </p:cNvPr>
          <p:cNvSpPr/>
          <p:nvPr/>
        </p:nvSpPr>
        <p:spPr>
          <a:xfrm rot="5400000">
            <a:off x="14329526" y="29395743"/>
            <a:ext cx="700904" cy="1064269"/>
          </a:xfrm>
          <a:prstGeom prst="leftBrace">
            <a:avLst/>
          </a:prstGeom>
          <a:ln w="5715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p>
        </p:txBody>
      </p:sp>
      <p:sp>
        <p:nvSpPr>
          <p:cNvPr id="151" name="Left Brace 150">
            <a:extLst>
              <a:ext uri="{FF2B5EF4-FFF2-40B4-BE49-F238E27FC236}">
                <a16:creationId xmlns:a16="http://schemas.microsoft.com/office/drawing/2014/main" id="{7B31A508-ECA9-4ED9-C4F9-124A51581161}"/>
              </a:ext>
            </a:extLst>
          </p:cNvPr>
          <p:cNvSpPr/>
          <p:nvPr/>
        </p:nvSpPr>
        <p:spPr>
          <a:xfrm rot="5400000">
            <a:off x="15827850" y="29147492"/>
            <a:ext cx="700906" cy="1560768"/>
          </a:xfrm>
          <a:prstGeom prst="leftBrace">
            <a:avLst/>
          </a:prstGeom>
          <a:ln w="57150">
            <a:solidFill>
              <a:srgbClr val="00537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710"/>
          </a:p>
        </p:txBody>
      </p:sp>
      <p:pic>
        <p:nvPicPr>
          <p:cNvPr id="152" name="Picture 151">
            <a:extLst>
              <a:ext uri="{FF2B5EF4-FFF2-40B4-BE49-F238E27FC236}">
                <a16:creationId xmlns:a16="http://schemas.microsoft.com/office/drawing/2014/main" id="{CB8A40A7-48FE-3593-D22E-4DBE4F3BAAD8}"/>
              </a:ext>
            </a:extLst>
          </p:cNvPr>
          <p:cNvPicPr>
            <a:picLocks noChangeAspect="1"/>
          </p:cNvPicPr>
          <p:nvPr/>
        </p:nvPicPr>
        <p:blipFill>
          <a:blip r:embed="rId8"/>
          <a:stretch>
            <a:fillRect/>
          </a:stretch>
        </p:blipFill>
        <p:spPr>
          <a:xfrm>
            <a:off x="11450712" y="28646732"/>
            <a:ext cx="3393325" cy="969523"/>
          </a:xfrm>
          <a:prstGeom prst="rect">
            <a:avLst/>
          </a:prstGeom>
        </p:spPr>
      </p:pic>
      <p:sp>
        <p:nvSpPr>
          <p:cNvPr id="155" name="TextBox 154">
            <a:extLst>
              <a:ext uri="{FF2B5EF4-FFF2-40B4-BE49-F238E27FC236}">
                <a16:creationId xmlns:a16="http://schemas.microsoft.com/office/drawing/2014/main" id="{47B4A828-1BDB-5A51-5F99-2572981A0EC8}"/>
              </a:ext>
            </a:extLst>
          </p:cNvPr>
          <p:cNvSpPr txBox="1"/>
          <p:nvPr/>
        </p:nvSpPr>
        <p:spPr>
          <a:xfrm>
            <a:off x="773322" y="19378172"/>
            <a:ext cx="17355657" cy="2456057"/>
          </a:xfrm>
          <a:prstGeom prst="rect">
            <a:avLst/>
          </a:prstGeom>
          <a:noFill/>
        </p:spPr>
        <p:txBody>
          <a:bodyPr wrap="square" rtlCol="0">
            <a:spAutoFit/>
          </a:bodyPr>
          <a:lstStyle/>
          <a:p>
            <a:pPr marL="1028659" indent="-1028659">
              <a:buClr>
                <a:srgbClr val="005376"/>
              </a:buClr>
              <a:buFont typeface="Courier New" panose="02070309020205020404" pitchFamily="49" charset="0"/>
              <a:buChar char="o"/>
            </a:pPr>
            <a:r>
              <a:rPr lang="en-US" sz="3840" dirty="0"/>
              <a:t>High performance MD in LAMMPS [1] immediately after fitting </a:t>
            </a:r>
          </a:p>
          <a:p>
            <a:pPr marL="1028659" indent="-1028659">
              <a:buClr>
                <a:srgbClr val="005376"/>
              </a:buClr>
              <a:buFont typeface="Courier New" panose="02070309020205020404" pitchFamily="49" charset="0"/>
              <a:buChar char="o"/>
            </a:pPr>
            <a:r>
              <a:rPr lang="en-US" sz="3840" dirty="0"/>
              <a:t>Overlay with other potentials in huge library of LAMMPS potentials</a:t>
            </a:r>
          </a:p>
          <a:p>
            <a:pPr marL="1028659" indent="-1028659">
              <a:buClr>
                <a:srgbClr val="005376"/>
              </a:buClr>
              <a:buFont typeface="Courier New" panose="02070309020205020404" pitchFamily="49" charset="0"/>
              <a:buChar char="o"/>
            </a:pPr>
            <a:r>
              <a:rPr lang="en-US" sz="3840" dirty="0"/>
              <a:t>Fit to charges, spins, and other per-atom quantities in LAMMPS</a:t>
            </a:r>
          </a:p>
          <a:p>
            <a:pPr marL="1028659" indent="-1028659">
              <a:buClr>
                <a:srgbClr val="005376"/>
              </a:buClr>
              <a:buFont typeface="Courier New" panose="02070309020205020404" pitchFamily="49" charset="0"/>
              <a:buChar char="o"/>
            </a:pPr>
            <a:r>
              <a:rPr lang="en-US" sz="3840" b="1" dirty="0"/>
              <a:t>Other LAMMPS functionality</a:t>
            </a:r>
          </a:p>
        </p:txBody>
      </p:sp>
      <p:sp>
        <p:nvSpPr>
          <p:cNvPr id="156" name="TextBox 155">
            <a:extLst>
              <a:ext uri="{FF2B5EF4-FFF2-40B4-BE49-F238E27FC236}">
                <a16:creationId xmlns:a16="http://schemas.microsoft.com/office/drawing/2014/main" id="{F1D88FC8-319F-81E7-6E07-886B1E7BDF5A}"/>
              </a:ext>
            </a:extLst>
          </p:cNvPr>
          <p:cNvSpPr txBox="1"/>
          <p:nvPr/>
        </p:nvSpPr>
        <p:spPr>
          <a:xfrm>
            <a:off x="18103898" y="8965607"/>
            <a:ext cx="11442277" cy="1348061"/>
          </a:xfrm>
          <a:prstGeom prst="rect">
            <a:avLst/>
          </a:prstGeom>
          <a:noFill/>
        </p:spPr>
        <p:txBody>
          <a:bodyPr wrap="square" rtlCol="0">
            <a:spAutoFit/>
          </a:bodyPr>
          <a:lstStyle/>
          <a:p>
            <a:r>
              <a:rPr lang="en-US" sz="4320" i="1" dirty="0"/>
              <a:t>Fit Forces Using </a:t>
            </a:r>
            <a:r>
              <a:rPr lang="en-US" sz="4320" b="1" i="1" dirty="0"/>
              <a:t>Iterated Backpropagation </a:t>
            </a:r>
            <a:endParaRPr lang="en-US" sz="4320" i="1" dirty="0"/>
          </a:p>
          <a:p>
            <a:pPr marL="1028659" indent="-1028659">
              <a:buClr>
                <a:srgbClr val="005376"/>
              </a:buClr>
              <a:buFont typeface="Courier New" panose="02070309020205020404" pitchFamily="49" charset="0"/>
              <a:buChar char="o"/>
            </a:pPr>
            <a:r>
              <a:rPr lang="en-US" sz="3840" dirty="0"/>
              <a:t>Need two derivatives when training to forces</a:t>
            </a:r>
          </a:p>
        </p:txBody>
      </p:sp>
      <p:sp>
        <p:nvSpPr>
          <p:cNvPr id="157" name="TextBox 156">
            <a:extLst>
              <a:ext uri="{FF2B5EF4-FFF2-40B4-BE49-F238E27FC236}">
                <a16:creationId xmlns:a16="http://schemas.microsoft.com/office/drawing/2014/main" id="{A19A709E-BC2E-6E90-25ED-18FAB86F2491}"/>
              </a:ext>
            </a:extLst>
          </p:cNvPr>
          <p:cNvSpPr txBox="1"/>
          <p:nvPr/>
        </p:nvSpPr>
        <p:spPr>
          <a:xfrm>
            <a:off x="18103898" y="17410815"/>
            <a:ext cx="8150424" cy="683264"/>
          </a:xfrm>
          <a:prstGeom prst="rect">
            <a:avLst/>
          </a:prstGeom>
          <a:noFill/>
        </p:spPr>
        <p:txBody>
          <a:bodyPr wrap="square" rtlCol="0">
            <a:spAutoFit/>
          </a:bodyPr>
          <a:lstStyle/>
          <a:p>
            <a:r>
              <a:rPr lang="en-US" sz="3840" b="1" i="1" dirty="0"/>
              <a:t>4. Backward pass </a:t>
            </a:r>
            <a:r>
              <a:rPr lang="en-US" sz="3840" dirty="0"/>
              <a:t>on loss function </a:t>
            </a:r>
            <a:r>
              <a:rPr lang="en-US" sz="3840" dirty="0">
                <a:sym typeface="Wingdings" pitchFamily="2" charset="2"/>
              </a:rPr>
              <a:t></a:t>
            </a:r>
            <a:endParaRPr lang="en-US" sz="3840" dirty="0"/>
          </a:p>
        </p:txBody>
      </p:sp>
      <p:sp>
        <p:nvSpPr>
          <p:cNvPr id="158" name="TextBox 157">
            <a:extLst>
              <a:ext uri="{FF2B5EF4-FFF2-40B4-BE49-F238E27FC236}">
                <a16:creationId xmlns:a16="http://schemas.microsoft.com/office/drawing/2014/main" id="{CA693BA3-3C63-DFE2-B2E6-965438D63F75}"/>
              </a:ext>
            </a:extLst>
          </p:cNvPr>
          <p:cNvSpPr txBox="1"/>
          <p:nvPr/>
        </p:nvSpPr>
        <p:spPr>
          <a:xfrm>
            <a:off x="18109433" y="10500052"/>
            <a:ext cx="12373768" cy="683264"/>
          </a:xfrm>
          <a:prstGeom prst="rect">
            <a:avLst/>
          </a:prstGeom>
          <a:noFill/>
        </p:spPr>
        <p:txBody>
          <a:bodyPr wrap="square" rtlCol="0">
            <a:spAutoFit/>
          </a:bodyPr>
          <a:lstStyle/>
          <a:p>
            <a:r>
              <a:rPr lang="en-US" sz="3840" b="1" i="1" dirty="0"/>
              <a:t>1. Forward pass </a:t>
            </a:r>
            <a:r>
              <a:rPr lang="en-US" sz="3840" dirty="0"/>
              <a:t>on energy using a ML/autograd framework:</a:t>
            </a:r>
          </a:p>
        </p:txBody>
      </p:sp>
      <p:sp>
        <p:nvSpPr>
          <p:cNvPr id="160" name="TextBox 159">
            <a:extLst>
              <a:ext uri="{FF2B5EF4-FFF2-40B4-BE49-F238E27FC236}">
                <a16:creationId xmlns:a16="http://schemas.microsoft.com/office/drawing/2014/main" id="{3640A60A-24ED-1DCD-027E-93DDC3454858}"/>
              </a:ext>
            </a:extLst>
          </p:cNvPr>
          <p:cNvSpPr txBox="1"/>
          <p:nvPr/>
        </p:nvSpPr>
        <p:spPr>
          <a:xfrm>
            <a:off x="18128979" y="12730790"/>
            <a:ext cx="11989858" cy="683264"/>
          </a:xfrm>
          <a:prstGeom prst="rect">
            <a:avLst/>
          </a:prstGeom>
          <a:noFill/>
        </p:spPr>
        <p:txBody>
          <a:bodyPr wrap="square" rtlCol="0">
            <a:spAutoFit/>
          </a:bodyPr>
          <a:lstStyle/>
          <a:p>
            <a:r>
              <a:rPr lang="en-US" sz="3840" b="1" i="1" dirty="0"/>
              <a:t>2. Backward pass </a:t>
            </a:r>
            <a:r>
              <a:rPr lang="en-US" sz="3840" dirty="0"/>
              <a:t>on energy </a:t>
            </a:r>
            <a:r>
              <a:rPr lang="en-US" sz="3840" dirty="0">
                <a:sym typeface="Wingdings" pitchFamily="2" charset="2"/>
              </a:rPr>
              <a:t> </a:t>
            </a:r>
            <a:endParaRPr lang="en-US" sz="3840" dirty="0"/>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2C1C9C5-25C0-9393-D3BB-B04D42748DF8}"/>
                  </a:ext>
                </a:extLst>
              </p:cNvPr>
              <p:cNvSpPr txBox="1"/>
              <p:nvPr/>
            </p:nvSpPr>
            <p:spPr>
              <a:xfrm>
                <a:off x="24955258" y="12168615"/>
                <a:ext cx="984665" cy="17745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5280" i="1">
                              <a:latin typeface="Cambria Math" panose="02040503050406030204" pitchFamily="18" charset="0"/>
                            </a:rPr>
                          </m:ctrlPr>
                        </m:fPr>
                        <m:num>
                          <m:r>
                            <a:rPr lang="en-US" sz="5280" i="1">
                              <a:latin typeface="Cambria Math" panose="02040503050406030204" pitchFamily="18" charset="0"/>
                              <a:ea typeface="Cambria Math" panose="02040503050406030204" pitchFamily="18" charset="0"/>
                            </a:rPr>
                            <m:t>𝜕</m:t>
                          </m:r>
                          <m:sSub>
                            <m:sSubPr>
                              <m:ctrlPr>
                                <a:rPr lang="en-US" sz="5280" i="1">
                                  <a:latin typeface="Cambria Math" panose="02040503050406030204" pitchFamily="18" charset="0"/>
                                  <a:ea typeface="Cambria Math" panose="02040503050406030204" pitchFamily="18" charset="0"/>
                                </a:rPr>
                              </m:ctrlPr>
                            </m:sSubPr>
                            <m:e>
                              <m:r>
                                <a:rPr lang="en-US" sz="5280" i="1">
                                  <a:latin typeface="Cambria Math" panose="02040503050406030204" pitchFamily="18" charset="0"/>
                                  <a:ea typeface="Cambria Math" panose="02040503050406030204" pitchFamily="18" charset="0"/>
                                </a:rPr>
                                <m:t>𝐸</m:t>
                              </m:r>
                            </m:e>
                            <m:sub>
                              <m:r>
                                <a:rPr lang="en-US" sz="5280" i="1">
                                  <a:latin typeface="Cambria Math" panose="02040503050406030204" pitchFamily="18" charset="0"/>
                                  <a:ea typeface="Cambria Math" panose="02040503050406030204" pitchFamily="18" charset="0"/>
                                </a:rPr>
                                <m:t>𝑖</m:t>
                              </m:r>
                            </m:sub>
                          </m:sSub>
                        </m:num>
                        <m:den>
                          <m:r>
                            <a:rPr lang="en-US" sz="5280" i="1">
                              <a:latin typeface="Cambria Math" panose="02040503050406030204" pitchFamily="18" charset="0"/>
                              <a:ea typeface="Cambria Math" panose="02040503050406030204" pitchFamily="18" charset="0"/>
                            </a:rPr>
                            <m:t>𝜕</m:t>
                          </m:r>
                          <m:sSub>
                            <m:sSubPr>
                              <m:ctrlPr>
                                <a:rPr lang="en-US" sz="5280" i="1">
                                  <a:latin typeface="Cambria Math" panose="02040503050406030204" pitchFamily="18" charset="0"/>
                                  <a:ea typeface="Cambria Math" panose="02040503050406030204" pitchFamily="18" charset="0"/>
                                </a:rPr>
                              </m:ctrlPr>
                            </m:sSubPr>
                            <m:e>
                              <m:r>
                                <a:rPr lang="en-US" sz="5280" b="1" i="1">
                                  <a:latin typeface="Cambria Math" panose="02040503050406030204" pitchFamily="18" charset="0"/>
                                  <a:ea typeface="Cambria Math" panose="02040503050406030204" pitchFamily="18" charset="0"/>
                                </a:rPr>
                                <m:t>𝑫</m:t>
                              </m:r>
                            </m:e>
                            <m:sub>
                              <m:r>
                                <a:rPr lang="en-US" sz="5280" i="1">
                                  <a:latin typeface="Cambria Math" panose="02040503050406030204" pitchFamily="18" charset="0"/>
                                  <a:ea typeface="Cambria Math" panose="02040503050406030204" pitchFamily="18" charset="0"/>
                                </a:rPr>
                                <m:t>𝑖</m:t>
                              </m:r>
                            </m:sub>
                          </m:sSub>
                        </m:den>
                      </m:f>
                    </m:oMath>
                  </m:oMathPara>
                </a14:m>
                <a:endParaRPr lang="en-US" sz="16559" dirty="0"/>
              </a:p>
            </p:txBody>
          </p:sp>
        </mc:Choice>
        <mc:Fallback xmlns="">
          <p:sp>
            <p:nvSpPr>
              <p:cNvPr id="161" name="TextBox 160">
                <a:extLst>
                  <a:ext uri="{FF2B5EF4-FFF2-40B4-BE49-F238E27FC236}">
                    <a16:creationId xmlns:a16="http://schemas.microsoft.com/office/drawing/2014/main" id="{02C1C9C5-25C0-9393-D3BB-B04D42748DF8}"/>
                  </a:ext>
                </a:extLst>
              </p:cNvPr>
              <p:cNvSpPr txBox="1">
                <a:spLocks noRot="1" noChangeAspect="1" noMove="1" noResize="1" noEditPoints="1" noAdjustHandles="1" noChangeArrowheads="1" noChangeShapeType="1" noTextEdit="1"/>
              </p:cNvSpPr>
              <p:nvPr/>
            </p:nvSpPr>
            <p:spPr>
              <a:xfrm>
                <a:off x="24955258" y="12168615"/>
                <a:ext cx="984665" cy="1774525"/>
              </a:xfrm>
              <a:prstGeom prst="rect">
                <a:avLst/>
              </a:prstGeom>
              <a:blipFill>
                <a:blip r:embed="rId19"/>
                <a:stretch>
                  <a:fillRect l="-15385" r="-34615" b="-6429"/>
                </a:stretch>
              </a:blipFill>
            </p:spPr>
            <p:txBody>
              <a:bodyPr/>
              <a:lstStyle/>
              <a:p>
                <a:r>
                  <a:rPr lang="en-US">
                    <a:noFill/>
                  </a:rPr>
                  <a:t> </a:t>
                </a:r>
              </a:p>
            </p:txBody>
          </p:sp>
        </mc:Fallback>
      </mc:AlternateContent>
      <p:sp>
        <p:nvSpPr>
          <p:cNvPr id="162" name="TextBox 161">
            <a:extLst>
              <a:ext uri="{FF2B5EF4-FFF2-40B4-BE49-F238E27FC236}">
                <a16:creationId xmlns:a16="http://schemas.microsoft.com/office/drawing/2014/main" id="{96B516AA-EA8F-EAD9-3265-B1710D30FB3B}"/>
              </a:ext>
            </a:extLst>
          </p:cNvPr>
          <p:cNvSpPr txBox="1"/>
          <p:nvPr/>
        </p:nvSpPr>
        <p:spPr>
          <a:xfrm>
            <a:off x="18209204" y="14212269"/>
            <a:ext cx="10326346" cy="683264"/>
          </a:xfrm>
          <a:prstGeom prst="rect">
            <a:avLst/>
          </a:prstGeom>
          <a:noFill/>
        </p:spPr>
        <p:txBody>
          <a:bodyPr wrap="square" rtlCol="0">
            <a:spAutoFit/>
          </a:bodyPr>
          <a:lstStyle/>
          <a:p>
            <a:r>
              <a:rPr lang="en-US" sz="3840" b="1" i="1" dirty="0"/>
              <a:t>3. Forward pass </a:t>
            </a:r>
            <a:r>
              <a:rPr lang="en-US" sz="3840" dirty="0"/>
              <a:t>on forces and loss function </a:t>
            </a:r>
            <a:r>
              <a:rPr lang="en-US" sz="3840" dirty="0">
                <a:sym typeface="Wingdings" pitchFamily="2" charset="2"/>
              </a:rPr>
              <a:t> </a:t>
            </a:r>
            <a:endParaRPr lang="en-US" sz="3840" dirty="0"/>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B7003FAA-9975-D3D1-AD7D-AEDB0BC3775C}"/>
                  </a:ext>
                </a:extLst>
              </p:cNvPr>
              <p:cNvSpPr txBox="1"/>
              <p:nvPr/>
            </p:nvSpPr>
            <p:spPr>
              <a:xfrm>
                <a:off x="20367199" y="14822072"/>
                <a:ext cx="9249007" cy="23366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400" i="1">
                          <a:latin typeface="Cambria Math" panose="02040503050406030204" pitchFamily="18" charset="0"/>
                        </a:rPr>
                        <m:t>𝐿</m:t>
                      </m:r>
                      <m:d>
                        <m:dPr>
                          <m:ctrlPr>
                            <a:rPr lang="en-US" sz="5400" i="1">
                              <a:latin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𝜃</m:t>
                          </m:r>
                        </m:e>
                      </m:d>
                      <m:r>
                        <a:rPr lang="en-US" sz="5400" i="1">
                          <a:latin typeface="Cambria Math" panose="02040503050406030204" pitchFamily="18" charset="0"/>
                        </a:rPr>
                        <m:t>=</m:t>
                      </m:r>
                      <m:f>
                        <m:fPr>
                          <m:ctrlPr>
                            <a:rPr lang="en-US" sz="5400" i="1">
                              <a:latin typeface="Cambria Math" panose="02040503050406030204" pitchFamily="18" charset="0"/>
                            </a:rPr>
                          </m:ctrlPr>
                        </m:fPr>
                        <m:num>
                          <m:r>
                            <a:rPr lang="en-US" sz="5400" i="1">
                              <a:latin typeface="Cambria Math" panose="02040503050406030204" pitchFamily="18" charset="0"/>
                            </a:rPr>
                            <m:t>1</m:t>
                          </m:r>
                        </m:num>
                        <m:den>
                          <m:r>
                            <a:rPr lang="en-US" sz="5400" i="1">
                              <a:latin typeface="Cambria Math" panose="02040503050406030204" pitchFamily="18" charset="0"/>
                            </a:rPr>
                            <m:t>2</m:t>
                          </m:r>
                          <m:r>
                            <a:rPr lang="en-US" sz="5400" i="1">
                              <a:latin typeface="Cambria Math" panose="02040503050406030204" pitchFamily="18" charset="0"/>
                            </a:rPr>
                            <m:t>𝑁</m:t>
                          </m:r>
                        </m:den>
                      </m:f>
                      <m:nary>
                        <m:naryPr>
                          <m:chr m:val="∑"/>
                          <m:ctrlPr>
                            <a:rPr lang="en-US" sz="5400" i="1">
                              <a:latin typeface="Cambria Math" panose="02040503050406030204" pitchFamily="18" charset="0"/>
                            </a:rPr>
                          </m:ctrlPr>
                        </m:naryPr>
                        <m:sub>
                          <m:r>
                            <m:rPr>
                              <m:brk m:alnAt="23"/>
                            </m:rPr>
                            <a:rPr lang="en-US" sz="5400" i="1">
                              <a:latin typeface="Cambria Math" panose="02040503050406030204" pitchFamily="18" charset="0"/>
                            </a:rPr>
                            <m:t>𝑖</m:t>
                          </m:r>
                        </m:sub>
                        <m:sup>
                          <m:r>
                            <a:rPr lang="en-US" sz="5400" i="1">
                              <a:latin typeface="Cambria Math" panose="02040503050406030204" pitchFamily="18" charset="0"/>
                            </a:rPr>
                            <m:t>𝑁</m:t>
                          </m:r>
                        </m:sup>
                        <m:e>
                          <m:sSup>
                            <m:sSupPr>
                              <m:ctrlPr>
                                <a:rPr lang="en-US" sz="5400" i="1">
                                  <a:latin typeface="Cambria Math" panose="02040503050406030204" pitchFamily="18" charset="0"/>
                                </a:rPr>
                              </m:ctrlPr>
                            </m:sSupPr>
                            <m:e>
                              <m:d>
                                <m:dPr>
                                  <m:ctrlPr>
                                    <a:rPr lang="en-US" sz="5400" i="1">
                                      <a:latin typeface="Cambria Math" panose="02040503050406030204" pitchFamily="18" charset="0"/>
                                    </a:rPr>
                                  </m:ctrlPr>
                                </m:dPr>
                                <m:e>
                                  <m:sSub>
                                    <m:sSubPr>
                                      <m:ctrlPr>
                                        <a:rPr lang="en-US" sz="5400" i="1">
                                          <a:latin typeface="Cambria Math" panose="02040503050406030204" pitchFamily="18" charset="0"/>
                                        </a:rPr>
                                      </m:ctrlPr>
                                    </m:sSubPr>
                                    <m:e>
                                      <m:acc>
                                        <m:accPr>
                                          <m:chr m:val="̂"/>
                                          <m:ctrlPr>
                                            <a:rPr lang="en-US" sz="5400" i="1">
                                              <a:latin typeface="Cambria Math" panose="02040503050406030204" pitchFamily="18" charset="0"/>
                                            </a:rPr>
                                          </m:ctrlPr>
                                        </m:accPr>
                                        <m:e>
                                          <m:r>
                                            <a:rPr lang="en-US" sz="5400" i="1">
                                              <a:latin typeface="Cambria Math" panose="02040503050406030204" pitchFamily="18" charset="0"/>
                                            </a:rPr>
                                            <m:t>𝐹</m:t>
                                          </m:r>
                                        </m:e>
                                      </m:acc>
                                    </m:e>
                                    <m:sub>
                                      <m:r>
                                        <a:rPr lang="en-US" sz="5400" i="1">
                                          <a:latin typeface="Cambria Math" panose="02040503050406030204" pitchFamily="18" charset="0"/>
                                        </a:rPr>
                                        <m:t>𝑖</m:t>
                                      </m:r>
                                    </m:sub>
                                  </m:sSub>
                                  <m:d>
                                    <m:dPr>
                                      <m:ctrlPr>
                                        <a:rPr lang="en-US" sz="5400" i="1">
                                          <a:latin typeface="Cambria Math" panose="02040503050406030204" pitchFamily="18" charset="0"/>
                                        </a:rPr>
                                      </m:ctrlPr>
                                    </m:dPr>
                                    <m:e>
                                      <m:r>
                                        <a:rPr lang="en-US" sz="5400" i="1">
                                          <a:latin typeface="Cambria Math" panose="02040503050406030204" pitchFamily="18" charset="0"/>
                                          <a:ea typeface="Cambria Math" panose="02040503050406030204" pitchFamily="18" charset="0"/>
                                        </a:rPr>
                                        <m:t>𝜃</m:t>
                                      </m:r>
                                    </m:e>
                                  </m:d>
                                  <m:r>
                                    <a:rPr lang="en-US" sz="5400" i="1">
                                      <a:latin typeface="Cambria Math" panose="02040503050406030204" pitchFamily="18" charset="0"/>
                                    </a:rPr>
                                    <m:t>−</m:t>
                                  </m:r>
                                  <m:sSub>
                                    <m:sSubPr>
                                      <m:ctrlPr>
                                        <a:rPr lang="en-US" sz="5400" i="1">
                                          <a:latin typeface="Cambria Math" panose="02040503050406030204" pitchFamily="18" charset="0"/>
                                        </a:rPr>
                                      </m:ctrlPr>
                                    </m:sSubPr>
                                    <m:e>
                                      <m:r>
                                        <a:rPr lang="en-US" sz="5400" i="1">
                                          <a:latin typeface="Cambria Math" panose="02040503050406030204" pitchFamily="18" charset="0"/>
                                        </a:rPr>
                                        <m:t>𝐹</m:t>
                                      </m:r>
                                    </m:e>
                                    <m:sub>
                                      <m:r>
                                        <a:rPr lang="en-US" sz="5400" i="1">
                                          <a:latin typeface="Cambria Math" panose="02040503050406030204" pitchFamily="18" charset="0"/>
                                        </a:rPr>
                                        <m:t>𝑖</m:t>
                                      </m:r>
                                    </m:sub>
                                  </m:sSub>
                                </m:e>
                              </m:d>
                            </m:e>
                            <m:sup>
                              <m:r>
                                <a:rPr lang="en-US" sz="5400" i="1">
                                  <a:latin typeface="Cambria Math" panose="02040503050406030204" pitchFamily="18" charset="0"/>
                                </a:rPr>
                                <m:t>2</m:t>
                              </m:r>
                            </m:sup>
                          </m:sSup>
                        </m:e>
                      </m:nary>
                    </m:oMath>
                  </m:oMathPara>
                </a14:m>
                <a:endParaRPr lang="en-US" sz="5400" dirty="0"/>
              </a:p>
            </p:txBody>
          </p:sp>
        </mc:Choice>
        <mc:Fallback xmlns="">
          <p:sp>
            <p:nvSpPr>
              <p:cNvPr id="168" name="TextBox 167">
                <a:extLst>
                  <a:ext uri="{FF2B5EF4-FFF2-40B4-BE49-F238E27FC236}">
                    <a16:creationId xmlns:a16="http://schemas.microsoft.com/office/drawing/2014/main" id="{B7003FAA-9975-D3D1-AD7D-AEDB0BC3775C}"/>
                  </a:ext>
                </a:extLst>
              </p:cNvPr>
              <p:cNvSpPr txBox="1">
                <a:spLocks noRot="1" noChangeAspect="1" noMove="1" noResize="1" noEditPoints="1" noAdjustHandles="1" noChangeArrowheads="1" noChangeShapeType="1" noTextEdit="1"/>
              </p:cNvSpPr>
              <p:nvPr/>
            </p:nvSpPr>
            <p:spPr>
              <a:xfrm>
                <a:off x="20367199" y="14822072"/>
                <a:ext cx="9249007" cy="2336602"/>
              </a:xfrm>
              <a:prstGeom prst="rect">
                <a:avLst/>
              </a:prstGeom>
              <a:blipFill>
                <a:blip r:embed="rId20"/>
                <a:stretch>
                  <a:fillRect t="-113441" b="-1752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7AF7463A-6CE6-1ABF-EA3A-08505AADE36A}"/>
                  </a:ext>
                </a:extLst>
              </p:cNvPr>
              <p:cNvSpPr txBox="1"/>
              <p:nvPr/>
            </p:nvSpPr>
            <p:spPr>
              <a:xfrm>
                <a:off x="25385825" y="16819375"/>
                <a:ext cx="1862504" cy="15450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5280" i="1">
                              <a:latin typeface="Cambria Math" panose="02040503050406030204" pitchFamily="18" charset="0"/>
                            </a:rPr>
                          </m:ctrlPr>
                        </m:fPr>
                        <m:num>
                          <m:r>
                            <a:rPr lang="en-US" sz="5280" i="1">
                              <a:latin typeface="Cambria Math" panose="02040503050406030204" pitchFamily="18" charset="0"/>
                              <a:ea typeface="Cambria Math" panose="02040503050406030204" pitchFamily="18" charset="0"/>
                            </a:rPr>
                            <m:t>𝜕</m:t>
                          </m:r>
                          <m:r>
                            <a:rPr lang="en-US" sz="5280" i="1">
                              <a:latin typeface="Cambria Math" panose="02040503050406030204" pitchFamily="18" charset="0"/>
                              <a:ea typeface="Cambria Math" panose="02040503050406030204" pitchFamily="18" charset="0"/>
                            </a:rPr>
                            <m:t>𝐿</m:t>
                          </m:r>
                        </m:num>
                        <m:den>
                          <m:r>
                            <a:rPr lang="en-US" sz="5280" i="1">
                              <a:latin typeface="Cambria Math" panose="02040503050406030204" pitchFamily="18" charset="0"/>
                              <a:ea typeface="Cambria Math" panose="02040503050406030204" pitchFamily="18" charset="0"/>
                            </a:rPr>
                            <m:t>𝜕𝜃</m:t>
                          </m:r>
                        </m:den>
                      </m:f>
                    </m:oMath>
                  </m:oMathPara>
                </a14:m>
                <a:endParaRPr lang="en-US" sz="8710" dirty="0"/>
              </a:p>
            </p:txBody>
          </p:sp>
        </mc:Choice>
        <mc:Fallback xmlns="">
          <p:sp>
            <p:nvSpPr>
              <p:cNvPr id="169" name="TextBox 168">
                <a:extLst>
                  <a:ext uri="{FF2B5EF4-FFF2-40B4-BE49-F238E27FC236}">
                    <a16:creationId xmlns:a16="http://schemas.microsoft.com/office/drawing/2014/main" id="{7AF7463A-6CE6-1ABF-EA3A-08505AADE36A}"/>
                  </a:ext>
                </a:extLst>
              </p:cNvPr>
              <p:cNvSpPr txBox="1">
                <a:spLocks noRot="1" noChangeAspect="1" noMove="1" noResize="1" noEditPoints="1" noAdjustHandles="1" noChangeArrowheads="1" noChangeShapeType="1" noTextEdit="1"/>
              </p:cNvSpPr>
              <p:nvPr/>
            </p:nvSpPr>
            <p:spPr>
              <a:xfrm>
                <a:off x="25385825" y="16819375"/>
                <a:ext cx="1862504" cy="1545038"/>
              </a:xfrm>
              <a:prstGeom prst="rect">
                <a:avLst/>
              </a:prstGeom>
              <a:blipFill>
                <a:blip r:embed="rId21"/>
                <a:stretch>
                  <a:fillRect t="-1626" b="-13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4BAD3424-42E9-E83C-B342-AD30875CFDEB}"/>
                  </a:ext>
                </a:extLst>
              </p:cNvPr>
              <p:cNvSpPr txBox="1"/>
              <p:nvPr/>
            </p:nvSpPr>
            <p:spPr>
              <a:xfrm>
                <a:off x="27112232" y="11037603"/>
                <a:ext cx="3319452" cy="19715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280" i="1">
                          <a:latin typeface="Cambria Math" panose="02040503050406030204" pitchFamily="18" charset="0"/>
                        </a:rPr>
                        <m:t>𝐸</m:t>
                      </m:r>
                      <m:r>
                        <a:rPr lang="en-US" sz="5280" i="1">
                          <a:latin typeface="Cambria Math" panose="02040503050406030204" pitchFamily="18" charset="0"/>
                        </a:rPr>
                        <m:t>=</m:t>
                      </m:r>
                      <m:nary>
                        <m:naryPr>
                          <m:chr m:val="∑"/>
                          <m:supHide m:val="on"/>
                          <m:ctrlPr>
                            <a:rPr lang="en-US" sz="5280" i="1">
                              <a:latin typeface="Cambria Math" panose="02040503050406030204" pitchFamily="18" charset="0"/>
                            </a:rPr>
                          </m:ctrlPr>
                        </m:naryPr>
                        <m:sub>
                          <m:r>
                            <m:rPr>
                              <m:brk m:alnAt="7"/>
                            </m:rPr>
                            <a:rPr lang="en-US" sz="5280" i="1">
                              <a:latin typeface="Cambria Math" panose="02040503050406030204" pitchFamily="18" charset="0"/>
                            </a:rPr>
                            <m:t>𝑖</m:t>
                          </m:r>
                        </m:sub>
                        <m:sup/>
                        <m:e>
                          <m:sSub>
                            <m:sSubPr>
                              <m:ctrlPr>
                                <a:rPr lang="en-US" sz="5280" i="1">
                                  <a:latin typeface="Cambria Math" panose="02040503050406030204" pitchFamily="18" charset="0"/>
                                  <a:ea typeface="Cambria Math" panose="02040503050406030204" pitchFamily="18" charset="0"/>
                                </a:rPr>
                              </m:ctrlPr>
                            </m:sSubPr>
                            <m:e>
                              <m:r>
                                <a:rPr lang="en-US" sz="5280" i="1">
                                  <a:latin typeface="Cambria Math" panose="02040503050406030204" pitchFamily="18" charset="0"/>
                                  <a:ea typeface="Cambria Math" panose="02040503050406030204" pitchFamily="18" charset="0"/>
                                </a:rPr>
                                <m:t>𝐸</m:t>
                              </m:r>
                            </m:e>
                            <m:sub>
                              <m:r>
                                <a:rPr lang="en-US" sz="5280" i="1">
                                  <a:latin typeface="Cambria Math" panose="02040503050406030204" pitchFamily="18" charset="0"/>
                                  <a:ea typeface="Cambria Math" panose="02040503050406030204" pitchFamily="18" charset="0"/>
                                </a:rPr>
                                <m:t>𝑖</m:t>
                              </m:r>
                            </m:sub>
                          </m:sSub>
                        </m:e>
                      </m:nary>
                    </m:oMath>
                  </m:oMathPara>
                </a14:m>
                <a:endParaRPr lang="en-US" sz="11520" dirty="0"/>
              </a:p>
            </p:txBody>
          </p:sp>
        </mc:Choice>
        <mc:Fallback xmlns="">
          <p:sp>
            <p:nvSpPr>
              <p:cNvPr id="172" name="TextBox 171">
                <a:extLst>
                  <a:ext uri="{FF2B5EF4-FFF2-40B4-BE49-F238E27FC236}">
                    <a16:creationId xmlns:a16="http://schemas.microsoft.com/office/drawing/2014/main" id="{4BAD3424-42E9-E83C-B342-AD30875CFDEB}"/>
                  </a:ext>
                </a:extLst>
              </p:cNvPr>
              <p:cNvSpPr txBox="1">
                <a:spLocks noRot="1" noChangeAspect="1" noMove="1" noResize="1" noEditPoints="1" noAdjustHandles="1" noChangeArrowheads="1" noChangeShapeType="1" noTextEdit="1"/>
              </p:cNvSpPr>
              <p:nvPr/>
            </p:nvSpPr>
            <p:spPr>
              <a:xfrm>
                <a:off x="27112232" y="11037603"/>
                <a:ext cx="3319452" cy="1971565"/>
              </a:xfrm>
              <a:prstGeom prst="rect">
                <a:avLst/>
              </a:prstGeom>
              <a:blipFill>
                <a:blip r:embed="rId22"/>
                <a:stretch>
                  <a:fillRect l="-31679" t="-149359" r="-23664" b="-205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B76A7603-E1F5-B984-6FCE-0EDA0C279490}"/>
                  </a:ext>
                </a:extLst>
              </p:cNvPr>
              <p:cNvSpPr txBox="1"/>
              <p:nvPr/>
            </p:nvSpPr>
            <p:spPr>
              <a:xfrm>
                <a:off x="18959441" y="11422064"/>
                <a:ext cx="5650963" cy="8125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5280" i="1">
                              <a:latin typeface="Cambria Math" panose="02040503050406030204" pitchFamily="18" charset="0"/>
                              <a:ea typeface="Cambria Math" panose="02040503050406030204" pitchFamily="18" charset="0"/>
                            </a:rPr>
                          </m:ctrlPr>
                        </m:sSubPr>
                        <m:e>
                          <m:r>
                            <a:rPr lang="en-US" sz="5280" i="1">
                              <a:latin typeface="Cambria Math" panose="02040503050406030204" pitchFamily="18" charset="0"/>
                              <a:ea typeface="Cambria Math" panose="02040503050406030204" pitchFamily="18" charset="0"/>
                            </a:rPr>
                            <m:t>𝐸</m:t>
                          </m:r>
                        </m:e>
                        <m:sub>
                          <m:r>
                            <a:rPr lang="en-US" sz="5280" i="1">
                              <a:latin typeface="Cambria Math" panose="02040503050406030204" pitchFamily="18" charset="0"/>
                              <a:ea typeface="Cambria Math" panose="02040503050406030204" pitchFamily="18" charset="0"/>
                            </a:rPr>
                            <m:t>𝑖</m:t>
                          </m:r>
                        </m:sub>
                      </m:sSub>
                      <m:r>
                        <a:rPr lang="en-US" sz="5280">
                          <a:latin typeface="Cambria Math" panose="02040503050406030204" pitchFamily="18" charset="0"/>
                          <a:ea typeface="Cambria Math" panose="02040503050406030204" pitchFamily="18" charset="0"/>
                        </a:rPr>
                        <m:t>=</m:t>
                      </m:r>
                      <m:r>
                        <a:rPr lang="en-US" sz="5280" i="1">
                          <a:latin typeface="Cambria Math" panose="02040503050406030204" pitchFamily="18" charset="0"/>
                          <a:ea typeface="Cambria Math" panose="02040503050406030204" pitchFamily="18" charset="0"/>
                        </a:rPr>
                        <m:t>𝑓</m:t>
                      </m:r>
                      <m:r>
                        <a:rPr lang="en-US" sz="5280">
                          <a:latin typeface="Cambria Math" panose="02040503050406030204" pitchFamily="18" charset="0"/>
                          <a:ea typeface="Cambria Math" panose="02040503050406030204" pitchFamily="18" charset="0"/>
                        </a:rPr>
                        <m:t>(</m:t>
                      </m:r>
                      <m:sSub>
                        <m:sSubPr>
                          <m:ctrlPr>
                            <a:rPr lang="en-US" sz="5280" i="1">
                              <a:latin typeface="Cambria Math" panose="02040503050406030204" pitchFamily="18" charset="0"/>
                              <a:ea typeface="Cambria Math" panose="02040503050406030204" pitchFamily="18" charset="0"/>
                            </a:rPr>
                          </m:ctrlPr>
                        </m:sSubPr>
                        <m:e>
                          <m:r>
                            <a:rPr lang="en-US" sz="5280" b="1" i="1">
                              <a:latin typeface="Cambria Math" panose="02040503050406030204" pitchFamily="18" charset="0"/>
                              <a:ea typeface="Cambria Math" panose="02040503050406030204" pitchFamily="18" charset="0"/>
                            </a:rPr>
                            <m:t>𝑫</m:t>
                          </m:r>
                        </m:e>
                        <m:sub>
                          <m:r>
                            <a:rPr lang="en-US" sz="5280" i="1">
                              <a:latin typeface="Cambria Math" panose="02040503050406030204" pitchFamily="18" charset="0"/>
                              <a:ea typeface="Cambria Math" panose="02040503050406030204" pitchFamily="18" charset="0"/>
                            </a:rPr>
                            <m:t>𝑖</m:t>
                          </m:r>
                        </m:sub>
                      </m:sSub>
                      <m:r>
                        <a:rPr lang="en-US" sz="5280" i="1">
                          <a:latin typeface="Cambria Math" panose="02040503050406030204" pitchFamily="18" charset="0"/>
                          <a:ea typeface="Cambria Math" panose="02040503050406030204" pitchFamily="18" charset="0"/>
                        </a:rPr>
                        <m:t>)</m:t>
                      </m:r>
                    </m:oMath>
                  </m:oMathPara>
                </a14:m>
                <a:endParaRPr lang="en-US" sz="5280" dirty="0"/>
              </a:p>
            </p:txBody>
          </p:sp>
        </mc:Choice>
        <mc:Fallback xmlns="">
          <p:sp>
            <p:nvSpPr>
              <p:cNvPr id="173" name="TextBox 172">
                <a:extLst>
                  <a:ext uri="{FF2B5EF4-FFF2-40B4-BE49-F238E27FC236}">
                    <a16:creationId xmlns:a16="http://schemas.microsoft.com/office/drawing/2014/main" id="{B76A7603-E1F5-B984-6FCE-0EDA0C279490}"/>
                  </a:ext>
                </a:extLst>
              </p:cNvPr>
              <p:cNvSpPr txBox="1">
                <a:spLocks noRot="1" noChangeAspect="1" noMove="1" noResize="1" noEditPoints="1" noAdjustHandles="1" noChangeArrowheads="1" noChangeShapeType="1" noTextEdit="1"/>
              </p:cNvSpPr>
              <p:nvPr/>
            </p:nvSpPr>
            <p:spPr>
              <a:xfrm>
                <a:off x="18959441" y="11422064"/>
                <a:ext cx="5650963" cy="812530"/>
              </a:xfrm>
              <a:prstGeom prst="rect">
                <a:avLst/>
              </a:prstGeom>
              <a:blipFill>
                <a:blip r:embed="rId23"/>
                <a:stretch>
                  <a:fillRect b="-33846"/>
                </a:stretch>
              </a:blipFill>
            </p:spPr>
            <p:txBody>
              <a:bodyPr/>
              <a:lstStyle/>
              <a:p>
                <a:r>
                  <a:rPr lang="en-US">
                    <a:noFill/>
                  </a:rPr>
                  <a:t> </a:t>
                </a:r>
              </a:p>
            </p:txBody>
          </p:sp>
        </mc:Fallback>
      </mc:AlternateContent>
      <p:sp>
        <p:nvSpPr>
          <p:cNvPr id="177" name="TextBox 176">
            <a:extLst>
              <a:ext uri="{FF2B5EF4-FFF2-40B4-BE49-F238E27FC236}">
                <a16:creationId xmlns:a16="http://schemas.microsoft.com/office/drawing/2014/main" id="{5BDAE101-5191-4075-837E-E301D4418B7E}"/>
              </a:ext>
            </a:extLst>
          </p:cNvPr>
          <p:cNvSpPr txBox="1"/>
          <p:nvPr/>
        </p:nvSpPr>
        <p:spPr>
          <a:xfrm>
            <a:off x="18025808" y="18661538"/>
            <a:ext cx="11442277" cy="757130"/>
          </a:xfrm>
          <a:prstGeom prst="rect">
            <a:avLst/>
          </a:prstGeom>
          <a:noFill/>
        </p:spPr>
        <p:txBody>
          <a:bodyPr wrap="square" rtlCol="0">
            <a:spAutoFit/>
          </a:bodyPr>
          <a:lstStyle/>
          <a:p>
            <a:r>
              <a:rPr lang="en-US" sz="4320" i="1" dirty="0"/>
              <a:t>Example Dataset – Tantalum (solid, surface, liquid)</a:t>
            </a:r>
          </a:p>
        </p:txBody>
      </p:sp>
      <p:pic>
        <p:nvPicPr>
          <p:cNvPr id="180" name="Picture 179">
            <a:extLst>
              <a:ext uri="{FF2B5EF4-FFF2-40B4-BE49-F238E27FC236}">
                <a16:creationId xmlns:a16="http://schemas.microsoft.com/office/drawing/2014/main" id="{9CD6CDF3-F045-3D28-52B8-C1828D84CC4D}"/>
              </a:ext>
            </a:extLst>
          </p:cNvPr>
          <p:cNvPicPr>
            <a:picLocks noChangeAspect="1"/>
          </p:cNvPicPr>
          <p:nvPr/>
        </p:nvPicPr>
        <p:blipFill>
          <a:blip r:embed="rId24"/>
          <a:stretch>
            <a:fillRect/>
          </a:stretch>
        </p:blipFill>
        <p:spPr>
          <a:xfrm>
            <a:off x="17254980" y="19762793"/>
            <a:ext cx="7278628" cy="5419673"/>
          </a:xfrm>
          <a:prstGeom prst="rect">
            <a:avLst/>
          </a:prstGeom>
          <a:ln>
            <a:noFill/>
          </a:ln>
        </p:spPr>
      </p:pic>
      <p:pic>
        <p:nvPicPr>
          <p:cNvPr id="181" name="Picture 180">
            <a:extLst>
              <a:ext uri="{FF2B5EF4-FFF2-40B4-BE49-F238E27FC236}">
                <a16:creationId xmlns:a16="http://schemas.microsoft.com/office/drawing/2014/main" id="{F4C94DE5-AE44-70F3-0C4F-A89DAC8E7DCE}"/>
              </a:ext>
            </a:extLst>
          </p:cNvPr>
          <p:cNvPicPr>
            <a:picLocks noChangeAspect="1"/>
          </p:cNvPicPr>
          <p:nvPr/>
        </p:nvPicPr>
        <p:blipFill>
          <a:blip r:embed="rId25"/>
          <a:stretch>
            <a:fillRect/>
          </a:stretch>
        </p:blipFill>
        <p:spPr>
          <a:xfrm>
            <a:off x="25108330" y="19741440"/>
            <a:ext cx="7202892" cy="5419673"/>
          </a:xfrm>
          <a:prstGeom prst="rect">
            <a:avLst/>
          </a:prstGeom>
          <a:ln>
            <a:noFill/>
          </a:ln>
        </p:spPr>
      </p:pic>
      <p:sp>
        <p:nvSpPr>
          <p:cNvPr id="183" name="TextBox 182">
            <a:extLst>
              <a:ext uri="{FF2B5EF4-FFF2-40B4-BE49-F238E27FC236}">
                <a16:creationId xmlns:a16="http://schemas.microsoft.com/office/drawing/2014/main" id="{6EEEC047-861F-2332-465B-103BB97EA9F1}"/>
              </a:ext>
            </a:extLst>
          </p:cNvPr>
          <p:cNvSpPr txBox="1"/>
          <p:nvPr/>
        </p:nvSpPr>
        <p:spPr>
          <a:xfrm>
            <a:off x="17952077" y="25464070"/>
            <a:ext cx="13316653" cy="757130"/>
          </a:xfrm>
          <a:prstGeom prst="rect">
            <a:avLst/>
          </a:prstGeom>
          <a:noFill/>
        </p:spPr>
        <p:txBody>
          <a:bodyPr wrap="square" rtlCol="0">
            <a:spAutoFit/>
          </a:bodyPr>
          <a:lstStyle/>
          <a:p>
            <a:r>
              <a:rPr lang="en-US" sz="4320" i="1" dirty="0"/>
              <a:t>Overlaying with other potentials thanks to LAMMPS</a:t>
            </a:r>
          </a:p>
        </p:txBody>
      </p:sp>
      <p:sp>
        <p:nvSpPr>
          <p:cNvPr id="187" name="Left Bracket 186">
            <a:extLst>
              <a:ext uri="{FF2B5EF4-FFF2-40B4-BE49-F238E27FC236}">
                <a16:creationId xmlns:a16="http://schemas.microsoft.com/office/drawing/2014/main" id="{63A99230-A129-76DD-3830-E79F37BDCDB3}"/>
              </a:ext>
            </a:extLst>
          </p:cNvPr>
          <p:cNvSpPr/>
          <p:nvPr/>
        </p:nvSpPr>
        <p:spPr>
          <a:xfrm>
            <a:off x="27307068" y="26576708"/>
            <a:ext cx="795528" cy="4108844"/>
          </a:xfrm>
          <a:prstGeom prst="leftBracket">
            <a:avLst/>
          </a:prstGeom>
          <a:ln w="76200"/>
        </p:spPr>
        <p:style>
          <a:lnRef idx="3">
            <a:schemeClr val="dk1"/>
          </a:lnRef>
          <a:fillRef idx="0">
            <a:schemeClr val="dk1"/>
          </a:fillRef>
          <a:effectRef idx="2">
            <a:schemeClr val="dk1"/>
          </a:effectRef>
          <a:fontRef idx="minor">
            <a:schemeClr val="tx1"/>
          </a:fontRef>
        </p:style>
        <p:txBody>
          <a:bodyPr rtlCol="0" anchor="ctr"/>
          <a:lstStyle/>
          <a:p>
            <a:pPr algn="ctr"/>
            <a:endParaRPr lang="en-US" sz="8710"/>
          </a:p>
        </p:txBody>
      </p:sp>
      <p:sp>
        <p:nvSpPr>
          <p:cNvPr id="188" name="TextBox 187">
            <a:extLst>
              <a:ext uri="{FF2B5EF4-FFF2-40B4-BE49-F238E27FC236}">
                <a16:creationId xmlns:a16="http://schemas.microsoft.com/office/drawing/2014/main" id="{E5AF417F-3167-4E0A-AA12-0775162D1873}"/>
              </a:ext>
            </a:extLst>
          </p:cNvPr>
          <p:cNvSpPr txBox="1"/>
          <p:nvPr/>
        </p:nvSpPr>
        <p:spPr>
          <a:xfrm>
            <a:off x="27468485" y="28437578"/>
            <a:ext cx="4723344" cy="535531"/>
          </a:xfrm>
          <a:prstGeom prst="rect">
            <a:avLst/>
          </a:prstGeom>
          <a:noFill/>
        </p:spPr>
        <p:txBody>
          <a:bodyPr wrap="none" rtlCol="0">
            <a:spAutoFit/>
          </a:bodyPr>
          <a:lstStyle/>
          <a:p>
            <a:pPr algn="ctr"/>
            <a:r>
              <a:rPr lang="en-US" sz="2880" b="1" dirty="0"/>
              <a:t>Nonlinear SNAP/ACE/etc.</a:t>
            </a:r>
          </a:p>
        </p:txBody>
      </p:sp>
      <p:sp>
        <p:nvSpPr>
          <p:cNvPr id="191" name="TextBox 190">
            <a:extLst>
              <a:ext uri="{FF2B5EF4-FFF2-40B4-BE49-F238E27FC236}">
                <a16:creationId xmlns:a16="http://schemas.microsoft.com/office/drawing/2014/main" id="{0792A96A-3E98-FBA1-503E-236A69D6849B}"/>
              </a:ext>
            </a:extLst>
          </p:cNvPr>
          <p:cNvSpPr txBox="1"/>
          <p:nvPr/>
        </p:nvSpPr>
        <p:spPr>
          <a:xfrm>
            <a:off x="27627524" y="26835186"/>
            <a:ext cx="4104585" cy="535531"/>
          </a:xfrm>
          <a:prstGeom prst="rect">
            <a:avLst/>
          </a:prstGeom>
          <a:noFill/>
        </p:spPr>
        <p:txBody>
          <a:bodyPr wrap="none" rtlCol="0">
            <a:spAutoFit/>
          </a:bodyPr>
          <a:lstStyle/>
          <a:p>
            <a:pPr algn="ctr"/>
            <a:r>
              <a:rPr lang="en-US" sz="2880" b="1" dirty="0"/>
              <a:t>Linear SNAP/ACE/etc.</a:t>
            </a:r>
          </a:p>
        </p:txBody>
      </p:sp>
      <mc:AlternateContent xmlns:mc="http://schemas.openxmlformats.org/markup-compatibility/2006">
        <mc:Choice xmlns:a14="http://schemas.microsoft.com/office/drawing/2010/main" Requires="a14">
          <p:sp>
            <p:nvSpPr>
              <p:cNvPr id="192" name="TextBox 191">
                <a:extLst>
                  <a:ext uri="{FF2B5EF4-FFF2-40B4-BE49-F238E27FC236}">
                    <a16:creationId xmlns:a16="http://schemas.microsoft.com/office/drawing/2014/main" id="{34F223EB-32C6-F5A7-31BD-419F6BA29FEB}"/>
                  </a:ext>
                </a:extLst>
              </p:cNvPr>
              <p:cNvSpPr txBox="1"/>
              <p:nvPr/>
            </p:nvSpPr>
            <p:spPr>
              <a:xfrm>
                <a:off x="28064502" y="27271005"/>
                <a:ext cx="2824298" cy="12547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360" i="1">
                          <a:latin typeface="Cambria Math" panose="02040503050406030204" pitchFamily="18" charset="0"/>
                        </a:rPr>
                        <m:t>𝑈</m:t>
                      </m:r>
                      <m:r>
                        <a:rPr lang="en-US" sz="3360" i="1">
                          <a:latin typeface="Cambria Math" panose="02040503050406030204" pitchFamily="18" charset="0"/>
                        </a:rPr>
                        <m:t>=</m:t>
                      </m:r>
                      <m:nary>
                        <m:naryPr>
                          <m:chr m:val="∑"/>
                          <m:supHide m:val="on"/>
                          <m:ctrlPr>
                            <a:rPr lang="en-US" sz="3360" i="1">
                              <a:latin typeface="Cambria Math" panose="02040503050406030204" pitchFamily="18" charset="0"/>
                            </a:rPr>
                          </m:ctrlPr>
                        </m:naryPr>
                        <m:sub>
                          <m:r>
                            <m:rPr>
                              <m:brk m:alnAt="7"/>
                            </m:rPr>
                            <a:rPr lang="en-US" sz="3360" i="1">
                              <a:latin typeface="Cambria Math" panose="02040503050406030204" pitchFamily="18" charset="0"/>
                            </a:rPr>
                            <m:t>𝑖</m:t>
                          </m:r>
                        </m:sub>
                        <m:sup/>
                        <m:e>
                          <m:sSub>
                            <m:sSubPr>
                              <m:ctrlPr>
                                <a:rPr lang="en-US" sz="3360" i="1">
                                  <a:latin typeface="Cambria Math" panose="02040503050406030204" pitchFamily="18" charset="0"/>
                                </a:rPr>
                              </m:ctrlPr>
                            </m:sSubPr>
                            <m:e>
                              <m:r>
                                <a:rPr lang="en-US" sz="3360" b="1" i="1">
                                  <a:latin typeface="Cambria Math" panose="02040503050406030204" pitchFamily="18" charset="0"/>
                                  <a:ea typeface="Cambria Math" panose="02040503050406030204" pitchFamily="18" charset="0"/>
                                </a:rPr>
                                <m:t>𝜷</m:t>
                              </m:r>
                            </m:e>
                            <m:sub>
                              <m:r>
                                <a:rPr lang="en-US" sz="3360" i="1">
                                  <a:latin typeface="Cambria Math" panose="02040503050406030204" pitchFamily="18" charset="0"/>
                                </a:rPr>
                                <m:t>𝑖</m:t>
                              </m:r>
                            </m:sub>
                          </m:sSub>
                          <m:r>
                            <a:rPr lang="en-US" sz="3360" i="1">
                              <a:latin typeface="Cambria Math" panose="02040503050406030204" pitchFamily="18" charset="0"/>
                              <a:ea typeface="Cambria Math" panose="02040503050406030204" pitchFamily="18" charset="0"/>
                            </a:rPr>
                            <m:t>∙</m:t>
                          </m:r>
                          <m:sSub>
                            <m:sSubPr>
                              <m:ctrlPr>
                                <a:rPr lang="en-US" sz="3360" i="1">
                                  <a:latin typeface="Cambria Math" panose="02040503050406030204" pitchFamily="18" charset="0"/>
                                  <a:ea typeface="Cambria Math" panose="02040503050406030204" pitchFamily="18" charset="0"/>
                                </a:rPr>
                              </m:ctrlPr>
                            </m:sSubPr>
                            <m:e>
                              <m:r>
                                <a:rPr lang="en-US" sz="3360" b="1" i="1">
                                  <a:latin typeface="Cambria Math" panose="02040503050406030204" pitchFamily="18" charset="0"/>
                                  <a:ea typeface="Cambria Math" panose="02040503050406030204" pitchFamily="18" charset="0"/>
                                </a:rPr>
                                <m:t>𝑩</m:t>
                              </m:r>
                            </m:e>
                            <m:sub>
                              <m:r>
                                <a:rPr lang="en-US" sz="3360" i="1">
                                  <a:latin typeface="Cambria Math" panose="02040503050406030204" pitchFamily="18" charset="0"/>
                                  <a:ea typeface="Cambria Math" panose="02040503050406030204" pitchFamily="18" charset="0"/>
                                </a:rPr>
                                <m:t>𝑖</m:t>
                              </m:r>
                            </m:sub>
                          </m:sSub>
                        </m:e>
                      </m:nary>
                    </m:oMath>
                  </m:oMathPara>
                </a14:m>
                <a:endParaRPr lang="en-US" sz="3360" dirty="0"/>
              </a:p>
            </p:txBody>
          </p:sp>
        </mc:Choice>
        <mc:Fallback>
          <p:sp>
            <p:nvSpPr>
              <p:cNvPr id="192" name="TextBox 191">
                <a:extLst>
                  <a:ext uri="{FF2B5EF4-FFF2-40B4-BE49-F238E27FC236}">
                    <a16:creationId xmlns:a16="http://schemas.microsoft.com/office/drawing/2014/main" id="{34F223EB-32C6-F5A7-31BD-419F6BA29FEB}"/>
                  </a:ext>
                </a:extLst>
              </p:cNvPr>
              <p:cNvSpPr txBox="1">
                <a:spLocks noRot="1" noChangeAspect="1" noMove="1" noResize="1" noEditPoints="1" noAdjustHandles="1" noChangeArrowheads="1" noChangeShapeType="1" noTextEdit="1"/>
              </p:cNvSpPr>
              <p:nvPr/>
            </p:nvSpPr>
            <p:spPr>
              <a:xfrm>
                <a:off x="28064502" y="27271005"/>
                <a:ext cx="2824298" cy="1254702"/>
              </a:xfrm>
              <a:prstGeom prst="rect">
                <a:avLst/>
              </a:prstGeom>
              <a:blipFill>
                <a:blip r:embed="rId26"/>
                <a:stretch>
                  <a:fillRect l="-25446" t="-150505" r="-446" b="-210101"/>
                </a:stretch>
              </a:blipFill>
            </p:spPr>
            <p:txBody>
              <a:bodyPr/>
              <a:lstStyle/>
              <a:p>
                <a:r>
                  <a:rPr lang="en-US">
                    <a:noFill/>
                  </a:rPr>
                  <a:t> </a:t>
                </a:r>
              </a:p>
            </p:txBody>
          </p:sp>
        </mc:Fallback>
      </mc:AlternateContent>
      <p:cxnSp>
        <p:nvCxnSpPr>
          <p:cNvPr id="56" name="Straight Connector 55">
            <a:extLst>
              <a:ext uri="{FF2B5EF4-FFF2-40B4-BE49-F238E27FC236}">
                <a16:creationId xmlns:a16="http://schemas.microsoft.com/office/drawing/2014/main" id="{458395D3-1217-04AD-26A5-78A8BDCD1A83}"/>
              </a:ext>
            </a:extLst>
          </p:cNvPr>
          <p:cNvCxnSpPr>
            <a:cxnSpLocks/>
          </p:cNvCxnSpPr>
          <p:nvPr/>
        </p:nvCxnSpPr>
        <p:spPr>
          <a:xfrm>
            <a:off x="26774511" y="27936120"/>
            <a:ext cx="51239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04F8918B-3A50-34B7-DBF2-0CA62D38F4DD}"/>
              </a:ext>
            </a:extLst>
          </p:cNvPr>
          <p:cNvSpPr txBox="1"/>
          <p:nvPr/>
        </p:nvSpPr>
        <p:spPr>
          <a:xfrm>
            <a:off x="18731602" y="26227448"/>
            <a:ext cx="4981877" cy="978729"/>
          </a:xfrm>
          <a:prstGeom prst="rect">
            <a:avLst/>
          </a:prstGeom>
          <a:noFill/>
        </p:spPr>
        <p:txBody>
          <a:bodyPr wrap="none" rtlCol="0">
            <a:spAutoFit/>
          </a:bodyPr>
          <a:lstStyle/>
          <a:p>
            <a:pPr algn="ctr"/>
            <a:r>
              <a:rPr lang="en-US" sz="2880" dirty="0">
                <a:solidFill>
                  <a:srgbClr val="3C51F0"/>
                </a:solidFill>
              </a:rPr>
              <a:t>Taylor expansion potential (TEP)</a:t>
            </a:r>
          </a:p>
          <a:p>
            <a:pPr algn="ctr"/>
            <a:r>
              <a:rPr lang="en-US" sz="2880" dirty="0">
                <a:solidFill>
                  <a:srgbClr val="3C51F0"/>
                </a:solidFill>
              </a:rPr>
              <a:t>captures harmonic forces.</a:t>
            </a:r>
          </a:p>
        </p:txBody>
      </p:sp>
      <p:sp>
        <p:nvSpPr>
          <p:cNvPr id="218" name="TextBox 217">
            <a:extLst>
              <a:ext uri="{FF2B5EF4-FFF2-40B4-BE49-F238E27FC236}">
                <a16:creationId xmlns:a16="http://schemas.microsoft.com/office/drawing/2014/main" id="{AA28BF38-3F18-9928-4C3E-8BB3EFC246D3}"/>
              </a:ext>
            </a:extLst>
          </p:cNvPr>
          <p:cNvSpPr txBox="1"/>
          <p:nvPr/>
        </p:nvSpPr>
        <p:spPr>
          <a:xfrm>
            <a:off x="17141251" y="38719188"/>
            <a:ext cx="14571662" cy="1865126"/>
          </a:xfrm>
          <a:prstGeom prst="rect">
            <a:avLst/>
          </a:prstGeom>
          <a:noFill/>
        </p:spPr>
        <p:txBody>
          <a:bodyPr wrap="square" rtlCol="0">
            <a:spAutoFit/>
          </a:bodyPr>
          <a:lstStyle/>
          <a:p>
            <a:pPr marL="685772" indent="-685772">
              <a:buFont typeface="Courier New" panose="02070309020205020404" pitchFamily="49" charset="0"/>
              <a:buChar char="o"/>
            </a:pPr>
            <a:r>
              <a:rPr lang="en-US" sz="3840" dirty="0"/>
              <a:t>FitSNAP couples to LAMMPS to generally and rapidly prototype different ML potentials – models, descriptors, and their combinations with traditional potentials.</a:t>
            </a:r>
          </a:p>
        </p:txBody>
      </p:sp>
      <p:pic>
        <p:nvPicPr>
          <p:cNvPr id="3" name="Picture 2">
            <a:extLst>
              <a:ext uri="{FF2B5EF4-FFF2-40B4-BE49-F238E27FC236}">
                <a16:creationId xmlns:a16="http://schemas.microsoft.com/office/drawing/2014/main" id="{B73DB8B5-F4A7-7A0D-E86E-CF5FE7EA81F2}"/>
              </a:ext>
            </a:extLst>
          </p:cNvPr>
          <p:cNvPicPr>
            <a:picLocks noChangeAspect="1"/>
          </p:cNvPicPr>
          <p:nvPr/>
        </p:nvPicPr>
        <p:blipFill>
          <a:blip r:embed="rId27"/>
          <a:stretch>
            <a:fillRect/>
          </a:stretch>
        </p:blipFill>
        <p:spPr>
          <a:xfrm>
            <a:off x="17687381" y="31131769"/>
            <a:ext cx="8511347" cy="6196777"/>
          </a:xfrm>
          <a:prstGeom prst="rect">
            <a:avLst/>
          </a:prstGeom>
        </p:spPr>
      </p:pic>
      <p:pic>
        <p:nvPicPr>
          <p:cNvPr id="5" name="Picture 4">
            <a:extLst>
              <a:ext uri="{FF2B5EF4-FFF2-40B4-BE49-F238E27FC236}">
                <a16:creationId xmlns:a16="http://schemas.microsoft.com/office/drawing/2014/main" id="{D9A8517C-4882-9459-CBAC-815714B34600}"/>
              </a:ext>
            </a:extLst>
          </p:cNvPr>
          <p:cNvPicPr>
            <a:picLocks noChangeAspect="1"/>
          </p:cNvPicPr>
          <p:nvPr/>
        </p:nvPicPr>
        <p:blipFill>
          <a:blip r:embed="rId28"/>
          <a:stretch>
            <a:fillRect/>
          </a:stretch>
        </p:blipFill>
        <p:spPr>
          <a:xfrm>
            <a:off x="26062214" y="31087119"/>
            <a:ext cx="6311947" cy="6246652"/>
          </a:xfrm>
          <a:prstGeom prst="rect">
            <a:avLst/>
          </a:prstGeom>
        </p:spPr>
      </p:pic>
      <p:sp>
        <p:nvSpPr>
          <p:cNvPr id="10" name="TextBox 9">
            <a:extLst>
              <a:ext uri="{FF2B5EF4-FFF2-40B4-BE49-F238E27FC236}">
                <a16:creationId xmlns:a16="http://schemas.microsoft.com/office/drawing/2014/main" id="{DE4DD57C-CF85-92F7-3053-A6BC88CFB246}"/>
              </a:ext>
            </a:extLst>
          </p:cNvPr>
          <p:cNvSpPr txBox="1"/>
          <p:nvPr/>
        </p:nvSpPr>
        <p:spPr>
          <a:xfrm>
            <a:off x="4861963" y="18339386"/>
            <a:ext cx="12695537" cy="757130"/>
          </a:xfrm>
          <a:prstGeom prst="rect">
            <a:avLst/>
          </a:prstGeom>
          <a:noFill/>
        </p:spPr>
        <p:txBody>
          <a:bodyPr wrap="square" rtlCol="0">
            <a:spAutoFit/>
          </a:bodyPr>
          <a:lstStyle/>
          <a:p>
            <a:r>
              <a:rPr lang="en-US" sz="4320" i="1" dirty="0"/>
              <a:t>Advantage: LAMMPS Coupling</a:t>
            </a:r>
            <a:endParaRPr lang="en-US" sz="3840" dirty="0"/>
          </a:p>
        </p:txBody>
      </p:sp>
      <p:pic>
        <p:nvPicPr>
          <p:cNvPr id="11" name="Picture 10">
            <a:extLst>
              <a:ext uri="{FF2B5EF4-FFF2-40B4-BE49-F238E27FC236}">
                <a16:creationId xmlns:a16="http://schemas.microsoft.com/office/drawing/2014/main" id="{35FACD96-6B96-973A-5FA7-D9ED38D2B103}"/>
              </a:ext>
            </a:extLst>
          </p:cNvPr>
          <p:cNvPicPr>
            <a:picLocks noChangeAspect="1"/>
          </p:cNvPicPr>
          <p:nvPr/>
        </p:nvPicPr>
        <p:blipFill>
          <a:blip r:embed="rId29"/>
          <a:stretch>
            <a:fillRect/>
          </a:stretch>
        </p:blipFill>
        <p:spPr>
          <a:xfrm>
            <a:off x="1023744" y="18317746"/>
            <a:ext cx="3750075" cy="814373"/>
          </a:xfrm>
          <a:prstGeom prst="rect">
            <a:avLst/>
          </a:prstGeom>
        </p:spPr>
      </p:pic>
      <p:pic>
        <p:nvPicPr>
          <p:cNvPr id="12" name="Picture 11">
            <a:extLst>
              <a:ext uri="{FF2B5EF4-FFF2-40B4-BE49-F238E27FC236}">
                <a16:creationId xmlns:a16="http://schemas.microsoft.com/office/drawing/2014/main" id="{84092842-702D-8012-B1D5-FFE6BE5C01BA}"/>
              </a:ext>
            </a:extLst>
          </p:cNvPr>
          <p:cNvPicPr>
            <a:picLocks noChangeAspect="1"/>
          </p:cNvPicPr>
          <p:nvPr/>
        </p:nvPicPr>
        <p:blipFill>
          <a:blip r:embed="rId29"/>
          <a:stretch>
            <a:fillRect/>
          </a:stretch>
        </p:blipFill>
        <p:spPr>
          <a:xfrm>
            <a:off x="15204776" y="28828601"/>
            <a:ext cx="3393326" cy="736901"/>
          </a:xfrm>
          <a:prstGeom prst="rect">
            <a:avLst/>
          </a:prstGeom>
          <a:ln w="57150">
            <a:solidFill>
              <a:srgbClr val="005376"/>
            </a:solidFill>
          </a:ln>
        </p:spPr>
      </p:pic>
      <p:pic>
        <p:nvPicPr>
          <p:cNvPr id="13" name="Picture 12">
            <a:extLst>
              <a:ext uri="{FF2B5EF4-FFF2-40B4-BE49-F238E27FC236}">
                <a16:creationId xmlns:a16="http://schemas.microsoft.com/office/drawing/2014/main" id="{387DAE3E-7742-E293-709C-512C3C6A7108}"/>
              </a:ext>
            </a:extLst>
          </p:cNvPr>
          <p:cNvPicPr>
            <a:picLocks noChangeAspect="1"/>
          </p:cNvPicPr>
          <p:nvPr/>
        </p:nvPicPr>
        <p:blipFill>
          <a:blip r:embed="rId29"/>
          <a:stretch>
            <a:fillRect/>
          </a:stretch>
        </p:blipFill>
        <p:spPr>
          <a:xfrm>
            <a:off x="7447700" y="36258181"/>
            <a:ext cx="6850934" cy="1487761"/>
          </a:xfrm>
          <a:prstGeom prst="rect">
            <a:avLst/>
          </a:prstGeom>
          <a:ln w="76200">
            <a:solidFill>
              <a:srgbClr val="005376"/>
            </a:solidFill>
          </a:ln>
        </p:spPr>
      </p:pic>
      <p:sp>
        <p:nvSpPr>
          <p:cNvPr id="32" name="TextBox 31">
            <a:extLst>
              <a:ext uri="{FF2B5EF4-FFF2-40B4-BE49-F238E27FC236}">
                <a16:creationId xmlns:a16="http://schemas.microsoft.com/office/drawing/2014/main" id="{B5CABE4F-C7E8-0DB1-D197-8C9FE0CDCE9D}"/>
              </a:ext>
            </a:extLst>
          </p:cNvPr>
          <p:cNvSpPr txBox="1"/>
          <p:nvPr/>
        </p:nvSpPr>
        <p:spPr>
          <a:xfrm>
            <a:off x="11060656" y="41563255"/>
            <a:ext cx="8818351" cy="1323439"/>
          </a:xfrm>
          <a:prstGeom prst="rect">
            <a:avLst/>
          </a:prstGeom>
          <a:noFill/>
        </p:spPr>
        <p:txBody>
          <a:bodyPr wrap="square">
            <a:spAutoFit/>
          </a:bodyPr>
          <a:lstStyle/>
          <a:p>
            <a:pPr marL="342900" indent="-342900">
              <a:buFontTx/>
              <a:buAutoNum type="arabicParenR"/>
            </a:pPr>
            <a:r>
              <a:rPr lang="en-US" sz="2000" dirty="0">
                <a:latin typeface="Arial" panose="020B0604020202020204" pitchFamily="34" charset="0"/>
                <a:cs typeface="Arial" panose="020B0604020202020204" pitchFamily="34" charset="0"/>
              </a:rPr>
              <a:t>Plimpton, Steve, J. Comp. Phys., 1995</a:t>
            </a:r>
          </a:p>
          <a:p>
            <a:pPr marL="342900" indent="-342900">
              <a:buFontTx/>
              <a:buAutoNum type="arabicParenR"/>
            </a:pPr>
            <a:r>
              <a:rPr lang="en-US" sz="2000" dirty="0">
                <a:latin typeface="Arial" panose="020B0604020202020204" pitchFamily="34" charset="0"/>
                <a:cs typeface="Arial" panose="020B0604020202020204" pitchFamily="34" charset="0"/>
              </a:rPr>
              <a:t>Thompson, Aidan et. al., J. Comp. Phys., 2015</a:t>
            </a:r>
          </a:p>
          <a:p>
            <a:pPr marL="342900" indent="-342900">
              <a:buFontTx/>
              <a:buAutoNum type="arabicParenR"/>
            </a:pPr>
            <a:r>
              <a:rPr lang="en-US" sz="2000" dirty="0" err="1">
                <a:latin typeface="Arial" panose="020B0604020202020204" pitchFamily="34" charset="0"/>
                <a:cs typeface="Arial" panose="020B0604020202020204" pitchFamily="34" charset="0"/>
              </a:rPr>
              <a:t>Lysogorskiy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Yury</a:t>
            </a:r>
            <a:r>
              <a:rPr lang="en-US" sz="2000" dirty="0">
                <a:latin typeface="Arial" panose="020B0604020202020204" pitchFamily="34" charset="0"/>
                <a:cs typeface="Arial" panose="020B0604020202020204" pitchFamily="34" charset="0"/>
              </a:rPr>
              <a:t> et. al., </a:t>
            </a:r>
            <a:r>
              <a:rPr lang="en-US" sz="2000" dirty="0" err="1">
                <a:latin typeface="Arial" panose="020B0604020202020204" pitchFamily="34" charset="0"/>
                <a:cs typeface="Arial" panose="020B0604020202020204" pitchFamily="34" charset="0"/>
              </a:rPr>
              <a:t>npj</a:t>
            </a:r>
            <a:r>
              <a:rPr lang="en-US" sz="2000" dirty="0">
                <a:latin typeface="Arial" panose="020B0604020202020204" pitchFamily="34" charset="0"/>
                <a:cs typeface="Arial" panose="020B0604020202020204" pitchFamily="34" charset="0"/>
              </a:rPr>
              <a:t> Comp. Mat., 2021</a:t>
            </a:r>
          </a:p>
          <a:p>
            <a:pPr marL="342900" indent="-342900">
              <a:buFontTx/>
              <a:buAutoNum type="arabicParenR"/>
            </a:pPr>
            <a:endParaRPr lang="en-US" sz="2000" dirty="0">
              <a:effectLst/>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8024E523-27C3-81EF-DFE1-A224D05A6329}"/>
              </a:ext>
            </a:extLst>
          </p:cNvPr>
          <p:cNvSpPr txBox="1"/>
          <p:nvPr/>
        </p:nvSpPr>
        <p:spPr>
          <a:xfrm>
            <a:off x="24025428" y="32742438"/>
            <a:ext cx="828884" cy="584775"/>
          </a:xfrm>
          <a:prstGeom prst="rect">
            <a:avLst/>
          </a:prstGeom>
          <a:noFill/>
        </p:spPr>
        <p:txBody>
          <a:bodyPr wrap="square" rtlCol="0">
            <a:spAutoFit/>
          </a:bodyPr>
          <a:lstStyle/>
          <a:p>
            <a:pPr>
              <a:buClr>
                <a:srgbClr val="005376"/>
              </a:buClr>
            </a:pPr>
            <a:r>
              <a:rPr lang="en-US" sz="3200" dirty="0"/>
              <a:t>[4]</a:t>
            </a:r>
          </a:p>
        </p:txBody>
      </p:sp>
      <p:sp>
        <p:nvSpPr>
          <p:cNvPr id="34" name="TextBox 33">
            <a:extLst>
              <a:ext uri="{FF2B5EF4-FFF2-40B4-BE49-F238E27FC236}">
                <a16:creationId xmlns:a16="http://schemas.microsoft.com/office/drawing/2014/main" id="{A16E6EE6-7A5C-179B-6980-6D9FCB2E99F2}"/>
              </a:ext>
            </a:extLst>
          </p:cNvPr>
          <p:cNvSpPr txBox="1"/>
          <p:nvPr/>
        </p:nvSpPr>
        <p:spPr>
          <a:xfrm>
            <a:off x="31141587" y="31737837"/>
            <a:ext cx="1239585" cy="584775"/>
          </a:xfrm>
          <a:prstGeom prst="rect">
            <a:avLst/>
          </a:prstGeom>
          <a:noFill/>
        </p:spPr>
        <p:txBody>
          <a:bodyPr wrap="square" rtlCol="0">
            <a:spAutoFit/>
          </a:bodyPr>
          <a:lstStyle/>
          <a:p>
            <a:pPr>
              <a:buClr>
                <a:srgbClr val="005376"/>
              </a:buClr>
            </a:pPr>
            <a:r>
              <a:rPr lang="en-US" sz="3200" dirty="0"/>
              <a:t>[5,6]</a:t>
            </a:r>
          </a:p>
        </p:txBody>
      </p:sp>
      <p:sp>
        <p:nvSpPr>
          <p:cNvPr id="35" name="TextBox 34">
            <a:extLst>
              <a:ext uri="{FF2B5EF4-FFF2-40B4-BE49-F238E27FC236}">
                <a16:creationId xmlns:a16="http://schemas.microsoft.com/office/drawing/2014/main" id="{58AB7997-E05D-B616-4E0D-93D37A4B94C9}"/>
              </a:ext>
            </a:extLst>
          </p:cNvPr>
          <p:cNvSpPr txBox="1"/>
          <p:nvPr/>
        </p:nvSpPr>
        <p:spPr>
          <a:xfrm>
            <a:off x="17557500" y="41563254"/>
            <a:ext cx="8818351"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4) Nilsson, G et. al., Phys. Rev. B. 1972</a:t>
            </a:r>
          </a:p>
          <a:p>
            <a:r>
              <a:rPr lang="en-US" sz="2000" dirty="0">
                <a:latin typeface="Arial" panose="020B0604020202020204" pitchFamily="34" charset="0"/>
                <a:cs typeface="Arial" panose="020B0604020202020204" pitchFamily="34" charset="0"/>
              </a:rPr>
              <a:t>5) </a:t>
            </a:r>
            <a:r>
              <a:rPr lang="en-US" sz="2000" dirty="0" err="1">
                <a:latin typeface="Arial" panose="020B0604020202020204" pitchFamily="34" charset="0"/>
                <a:cs typeface="Arial" panose="020B0604020202020204" pitchFamily="34" charset="0"/>
              </a:rPr>
              <a:t>Glassbrenner</a:t>
            </a:r>
            <a:r>
              <a:rPr lang="en-US" sz="2000" dirty="0">
                <a:latin typeface="Arial" panose="020B0604020202020204" pitchFamily="34" charset="0"/>
                <a:cs typeface="Arial" panose="020B0604020202020204" pitchFamily="34" charset="0"/>
              </a:rPr>
              <a:t>, CJ et. al., Phys. Rev. 1964</a:t>
            </a:r>
          </a:p>
          <a:p>
            <a:r>
              <a:rPr lang="en-US" sz="2000" dirty="0">
                <a:latin typeface="Arial" panose="020B0604020202020204" pitchFamily="34" charset="0"/>
                <a:cs typeface="Arial" panose="020B0604020202020204" pitchFamily="34" charset="0"/>
              </a:rPr>
              <a:t>6) </a:t>
            </a:r>
            <a:r>
              <a:rPr lang="en-US" sz="2000" dirty="0" err="1">
                <a:latin typeface="Arial" panose="020B0604020202020204" pitchFamily="34" charset="0"/>
                <a:cs typeface="Arial" panose="020B0604020202020204" pitchFamily="34" charset="0"/>
              </a:rPr>
              <a:t>Inyushkin</a:t>
            </a:r>
            <a:r>
              <a:rPr lang="en-US" sz="2000" dirty="0">
                <a:latin typeface="Arial" panose="020B0604020202020204" pitchFamily="34" charset="0"/>
                <a:cs typeface="Arial" panose="020B0604020202020204" pitchFamily="34" charset="0"/>
              </a:rPr>
              <a:t> A.V. et. al., Phys. Stat. Sol. 2004</a:t>
            </a:r>
          </a:p>
          <a:p>
            <a:pPr marL="342900" indent="-342900">
              <a:buFontTx/>
              <a:buAutoNum type="arabicParenR"/>
            </a:pPr>
            <a:endParaRPr lang="en-US" sz="2000" dirty="0">
              <a:effectLst/>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FC0C78F-7986-B438-60D2-ABFEBF417F12}"/>
                  </a:ext>
                </a:extLst>
              </p:cNvPr>
              <p:cNvSpPr txBox="1"/>
              <p:nvPr/>
            </p:nvSpPr>
            <p:spPr>
              <a:xfrm>
                <a:off x="10854362" y="15648061"/>
                <a:ext cx="6243890" cy="1758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5280" i="1" smtClean="0">
                          <a:latin typeface="Cambria Math" panose="02040503050406030204" pitchFamily="18" charset="0"/>
                          <a:ea typeface="Cambria Math" panose="02040503050406030204" pitchFamily="18" charset="0"/>
                        </a:rPr>
                        <m:t>𝜅</m:t>
                      </m:r>
                      <m:r>
                        <a:rPr lang="en-US" sz="5280" b="0" i="1" smtClean="0">
                          <a:latin typeface="Cambria Math" panose="02040503050406030204" pitchFamily="18" charset="0"/>
                          <a:ea typeface="Cambria Math" panose="02040503050406030204" pitchFamily="18" charset="0"/>
                        </a:rPr>
                        <m:t> ~</m:t>
                      </m:r>
                      <m:nary>
                        <m:naryPr>
                          <m:ctrlPr>
                            <a:rPr lang="en-US" sz="5280" b="0" i="1" smtClean="0">
                              <a:latin typeface="Cambria Math" panose="02040503050406030204" pitchFamily="18" charset="0"/>
                              <a:ea typeface="Cambria Math" panose="02040503050406030204" pitchFamily="18" charset="0"/>
                            </a:rPr>
                          </m:ctrlPr>
                        </m:naryPr>
                        <m:sub>
                          <m:r>
                            <m:rPr>
                              <m:brk m:alnAt="23"/>
                            </m:rPr>
                            <a:rPr lang="en-US" sz="5280" b="0" i="1" smtClean="0">
                              <a:latin typeface="Cambria Math" panose="02040503050406030204" pitchFamily="18" charset="0"/>
                              <a:ea typeface="Cambria Math" panose="02040503050406030204" pitchFamily="18" charset="0"/>
                            </a:rPr>
                            <m:t>0</m:t>
                          </m:r>
                        </m:sub>
                        <m:sup>
                          <m:r>
                            <a:rPr lang="en-US" sz="5280" b="0" i="1" smtClean="0">
                              <a:latin typeface="Cambria Math" panose="02040503050406030204" pitchFamily="18" charset="0"/>
                              <a:ea typeface="Cambria Math" panose="02040503050406030204" pitchFamily="18" charset="0"/>
                            </a:rPr>
                            <m:t>∞</m:t>
                          </m:r>
                        </m:sup>
                        <m:e>
                          <m:d>
                            <m:dPr>
                              <m:begChr m:val="⟨"/>
                              <m:endChr m:val="⟩"/>
                              <m:ctrlPr>
                                <a:rPr lang="en-US" sz="5280" b="0" i="1" smtClean="0">
                                  <a:latin typeface="Cambria Math" panose="02040503050406030204" pitchFamily="18" charset="0"/>
                                  <a:ea typeface="Cambria Math" panose="02040503050406030204" pitchFamily="18" charset="0"/>
                                </a:rPr>
                              </m:ctrlPr>
                            </m:dPr>
                            <m:e>
                              <m:r>
                                <a:rPr lang="en-US" sz="5280" b="0" i="1" smtClean="0">
                                  <a:latin typeface="Cambria Math" panose="02040503050406030204" pitchFamily="18" charset="0"/>
                                  <a:ea typeface="Cambria Math" panose="02040503050406030204" pitchFamily="18" charset="0"/>
                                </a:rPr>
                                <m:t>𝑄</m:t>
                              </m:r>
                              <m:d>
                                <m:dPr>
                                  <m:ctrlPr>
                                    <a:rPr lang="en-US" sz="5280" b="0" i="1" smtClean="0">
                                      <a:latin typeface="Cambria Math" panose="02040503050406030204" pitchFamily="18" charset="0"/>
                                      <a:ea typeface="Cambria Math" panose="02040503050406030204" pitchFamily="18" charset="0"/>
                                    </a:rPr>
                                  </m:ctrlPr>
                                </m:dPr>
                                <m:e>
                                  <m:r>
                                    <a:rPr lang="en-US" sz="5280" b="0" i="1" smtClean="0">
                                      <a:latin typeface="Cambria Math" panose="02040503050406030204" pitchFamily="18" charset="0"/>
                                      <a:ea typeface="Cambria Math" panose="02040503050406030204" pitchFamily="18" charset="0"/>
                                    </a:rPr>
                                    <m:t>𝑡</m:t>
                                  </m:r>
                                </m:e>
                              </m:d>
                              <m:r>
                                <a:rPr lang="en-US" sz="5280" b="0" i="1" smtClean="0">
                                  <a:latin typeface="Cambria Math" panose="02040503050406030204" pitchFamily="18" charset="0"/>
                                  <a:ea typeface="Cambria Math" panose="02040503050406030204" pitchFamily="18" charset="0"/>
                                </a:rPr>
                                <m:t>𝑄</m:t>
                              </m:r>
                              <m:d>
                                <m:dPr>
                                  <m:ctrlPr>
                                    <a:rPr lang="en-US" sz="5280" b="0" i="1" smtClean="0">
                                      <a:latin typeface="Cambria Math" panose="02040503050406030204" pitchFamily="18" charset="0"/>
                                      <a:ea typeface="Cambria Math" panose="02040503050406030204" pitchFamily="18" charset="0"/>
                                    </a:rPr>
                                  </m:ctrlPr>
                                </m:dPr>
                                <m:e>
                                  <m:r>
                                    <a:rPr lang="en-US" sz="5280" b="0" i="1" smtClean="0">
                                      <a:latin typeface="Cambria Math" panose="02040503050406030204" pitchFamily="18" charset="0"/>
                                      <a:ea typeface="Cambria Math" panose="02040503050406030204" pitchFamily="18" charset="0"/>
                                    </a:rPr>
                                    <m:t>0</m:t>
                                  </m:r>
                                </m:e>
                              </m:d>
                            </m:e>
                          </m:d>
                          <m:r>
                            <a:rPr lang="en-US" sz="5280" b="0" i="1" smtClean="0">
                              <a:latin typeface="Cambria Math" panose="02040503050406030204" pitchFamily="18" charset="0"/>
                              <a:ea typeface="Cambria Math" panose="02040503050406030204" pitchFamily="18" charset="0"/>
                            </a:rPr>
                            <m:t>𝑑𝑡</m:t>
                          </m:r>
                        </m:e>
                      </m:nary>
                    </m:oMath>
                  </m:oMathPara>
                </a14:m>
                <a:endParaRPr lang="en-US" sz="11520" dirty="0"/>
              </a:p>
            </p:txBody>
          </p:sp>
        </mc:Choice>
        <mc:Fallback>
          <p:sp>
            <p:nvSpPr>
              <p:cNvPr id="6" name="TextBox 5">
                <a:extLst>
                  <a:ext uri="{FF2B5EF4-FFF2-40B4-BE49-F238E27FC236}">
                    <a16:creationId xmlns:a16="http://schemas.microsoft.com/office/drawing/2014/main" id="{0FC0C78F-7986-B438-60D2-ABFEBF417F12}"/>
                  </a:ext>
                </a:extLst>
              </p:cNvPr>
              <p:cNvSpPr txBox="1">
                <a:spLocks noRot="1" noChangeAspect="1" noMove="1" noResize="1" noEditPoints="1" noAdjustHandles="1" noChangeArrowheads="1" noChangeShapeType="1" noTextEdit="1"/>
              </p:cNvSpPr>
              <p:nvPr/>
            </p:nvSpPr>
            <p:spPr>
              <a:xfrm>
                <a:off x="10854362" y="15648061"/>
                <a:ext cx="6243890" cy="1758110"/>
              </a:xfrm>
              <a:prstGeom prst="rect">
                <a:avLst/>
              </a:prstGeom>
              <a:blipFill>
                <a:blip r:embed="rId30"/>
                <a:stretch>
                  <a:fillRect l="-26369" t="-194964" r="-1420" b="-280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5C2FAF3-94DA-7FFB-0122-BC7645D4C1B3}"/>
                  </a:ext>
                </a:extLst>
              </p:cNvPr>
              <p:cNvSpPr txBox="1"/>
              <p:nvPr/>
            </p:nvSpPr>
            <p:spPr>
              <a:xfrm>
                <a:off x="438835" y="15814930"/>
                <a:ext cx="5350032" cy="15292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800" i="1" smtClean="0">
                              <a:latin typeface="Cambria Math" panose="02040503050406030204" pitchFamily="18" charset="0"/>
                            </a:rPr>
                          </m:ctrlPr>
                        </m:sSubPr>
                        <m:e>
                          <m:r>
                            <a:rPr lang="en-US" sz="4800" b="1" i="1">
                              <a:latin typeface="Cambria Math" panose="02040503050406030204" pitchFamily="18" charset="0"/>
                            </a:rPr>
                            <m:t>𝑭</m:t>
                          </m:r>
                        </m:e>
                        <m:sub>
                          <m:r>
                            <a:rPr lang="en-US" sz="4800" b="0" i="1" smtClean="0">
                              <a:latin typeface="Cambria Math" panose="02040503050406030204" pitchFamily="18" charset="0"/>
                            </a:rPr>
                            <m:t>𝑖</m:t>
                          </m:r>
                        </m:sub>
                      </m:sSub>
                      <m:r>
                        <a:rPr lang="en-US" sz="4800" i="1">
                          <a:latin typeface="Cambria Math" panose="02040503050406030204" pitchFamily="18" charset="0"/>
                        </a:rPr>
                        <m:t>=−</m:t>
                      </m:r>
                      <m:f>
                        <m:fPr>
                          <m:ctrlPr>
                            <a:rPr lang="en-US" sz="4800" i="1">
                              <a:latin typeface="Cambria Math" panose="02040503050406030204" pitchFamily="18" charset="0"/>
                            </a:rPr>
                          </m:ctrlPr>
                        </m:fPr>
                        <m:num>
                          <m:r>
                            <a:rPr lang="en-US" sz="4800" i="1">
                              <a:latin typeface="Cambria Math" panose="02040503050406030204" pitchFamily="18" charset="0"/>
                              <a:ea typeface="Cambria Math" panose="02040503050406030204" pitchFamily="18" charset="0"/>
                            </a:rPr>
                            <m:t>𝜕</m:t>
                          </m:r>
                          <m:r>
                            <a:rPr lang="en-US" sz="4800" b="0" i="1" smtClean="0">
                              <a:latin typeface="Cambria Math" panose="02040503050406030204" pitchFamily="18" charset="0"/>
                              <a:ea typeface="Cambria Math" panose="02040503050406030204" pitchFamily="18" charset="0"/>
                            </a:rPr>
                            <m:t>𝐸</m:t>
                          </m:r>
                        </m:num>
                        <m:den>
                          <m:r>
                            <a:rPr lang="en-US" sz="4800" i="1">
                              <a:latin typeface="Cambria Math" panose="02040503050406030204" pitchFamily="18" charset="0"/>
                              <a:ea typeface="Cambria Math" panose="02040503050406030204" pitchFamily="18" charset="0"/>
                            </a:rPr>
                            <m:t>𝜕</m:t>
                          </m:r>
                          <m:sSub>
                            <m:sSubPr>
                              <m:ctrlPr>
                                <a:rPr lang="en-US" sz="480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𝒓</m:t>
                              </m:r>
                            </m:e>
                            <m:sub>
                              <m:r>
                                <a:rPr lang="en-US" sz="4800" b="0" i="1" smtClean="0">
                                  <a:latin typeface="Cambria Math" panose="02040503050406030204" pitchFamily="18" charset="0"/>
                                  <a:ea typeface="Cambria Math" panose="02040503050406030204" pitchFamily="18" charset="0"/>
                                </a:rPr>
                                <m:t>𝑖</m:t>
                              </m:r>
                            </m:sub>
                          </m:sSub>
                        </m:den>
                      </m:f>
                      <m:r>
                        <a:rPr lang="en-US" sz="4800" b="0" i="1" smtClean="0">
                          <a:latin typeface="Cambria Math" panose="02040503050406030204" pitchFamily="18" charset="0"/>
                          <a:ea typeface="Cambria Math" panose="02040503050406030204" pitchFamily="18" charset="0"/>
                        </a:rPr>
                        <m:t>=</m:t>
                      </m:r>
                      <m:sSub>
                        <m:sSubPr>
                          <m:ctrlPr>
                            <a:rPr lang="en-US" sz="4800" b="0" i="1" smtClean="0">
                              <a:latin typeface="Cambria Math" panose="02040503050406030204" pitchFamily="18" charset="0"/>
                              <a:ea typeface="Cambria Math" panose="02040503050406030204" pitchFamily="18" charset="0"/>
                            </a:rPr>
                          </m:ctrlPr>
                        </m:sSubPr>
                        <m:e>
                          <m:r>
                            <a:rPr lang="en-US" sz="4800" b="0" i="1" smtClean="0">
                              <a:latin typeface="Cambria Math" panose="02040503050406030204" pitchFamily="18" charset="0"/>
                              <a:ea typeface="Cambria Math" panose="02040503050406030204" pitchFamily="18" charset="0"/>
                            </a:rPr>
                            <m:t>𝑚</m:t>
                          </m:r>
                        </m:e>
                        <m:sub>
                          <m:r>
                            <a:rPr lang="en-US" sz="4800" b="0" i="1" smtClean="0">
                              <a:latin typeface="Cambria Math" panose="02040503050406030204" pitchFamily="18" charset="0"/>
                              <a:ea typeface="Cambria Math" panose="02040503050406030204" pitchFamily="18" charset="0"/>
                            </a:rPr>
                            <m:t>𝑖</m:t>
                          </m:r>
                        </m:sub>
                      </m:sSub>
                      <m:sSub>
                        <m:sSubPr>
                          <m:ctrlPr>
                            <a:rPr lang="en-US" sz="4800" b="0" i="1" smtClean="0">
                              <a:latin typeface="Cambria Math" panose="02040503050406030204" pitchFamily="18" charset="0"/>
                              <a:ea typeface="Cambria Math" panose="02040503050406030204" pitchFamily="18" charset="0"/>
                            </a:rPr>
                          </m:ctrlPr>
                        </m:sSubPr>
                        <m:e>
                          <m:r>
                            <a:rPr lang="en-US" sz="4800" b="1" i="1" smtClean="0">
                              <a:latin typeface="Cambria Math" panose="02040503050406030204" pitchFamily="18" charset="0"/>
                              <a:ea typeface="Cambria Math" panose="02040503050406030204" pitchFamily="18" charset="0"/>
                            </a:rPr>
                            <m:t>𝒂</m:t>
                          </m:r>
                        </m:e>
                        <m:sub>
                          <m:r>
                            <a:rPr lang="en-US" sz="4800" b="0" i="1" smtClean="0">
                              <a:latin typeface="Cambria Math" panose="02040503050406030204" pitchFamily="18" charset="0"/>
                              <a:ea typeface="Cambria Math" panose="02040503050406030204" pitchFamily="18" charset="0"/>
                            </a:rPr>
                            <m:t>𝑖</m:t>
                          </m:r>
                        </m:sub>
                      </m:sSub>
                    </m:oMath>
                  </m:oMathPara>
                </a14:m>
                <a:endParaRPr lang="en-US" sz="11500" dirty="0"/>
              </a:p>
            </p:txBody>
          </p:sp>
        </mc:Choice>
        <mc:Fallback>
          <p:sp>
            <p:nvSpPr>
              <p:cNvPr id="7" name="TextBox 6">
                <a:extLst>
                  <a:ext uri="{FF2B5EF4-FFF2-40B4-BE49-F238E27FC236}">
                    <a16:creationId xmlns:a16="http://schemas.microsoft.com/office/drawing/2014/main" id="{85C2FAF3-94DA-7FFB-0122-BC7645D4C1B3}"/>
                  </a:ext>
                </a:extLst>
              </p:cNvPr>
              <p:cNvSpPr txBox="1">
                <a:spLocks noRot="1" noChangeAspect="1" noMove="1" noResize="1" noEditPoints="1" noAdjustHandles="1" noChangeArrowheads="1" noChangeShapeType="1" noTextEdit="1"/>
              </p:cNvSpPr>
              <p:nvPr/>
            </p:nvSpPr>
            <p:spPr>
              <a:xfrm>
                <a:off x="438835" y="15814930"/>
                <a:ext cx="5350032" cy="1529265"/>
              </a:xfrm>
              <a:prstGeom prst="rect">
                <a:avLst/>
              </a:prstGeom>
              <a:blipFill>
                <a:blip r:embed="rId31"/>
                <a:stretch>
                  <a:fillRect t="-826"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A36E21A-C32C-DCF6-78E0-66A220E06862}"/>
                  </a:ext>
                </a:extLst>
              </p:cNvPr>
              <p:cNvSpPr txBox="1"/>
              <p:nvPr/>
            </p:nvSpPr>
            <p:spPr>
              <a:xfrm>
                <a:off x="5516126" y="15557061"/>
                <a:ext cx="5350032" cy="20313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6600" b="0" i="1" smtClean="0">
                              <a:latin typeface="Cambria Math" panose="02040503050406030204" pitchFamily="18" charset="0"/>
                              <a:ea typeface="Cambria Math" panose="02040503050406030204" pitchFamily="18" charset="0"/>
                            </a:rPr>
                          </m:ctrlPr>
                        </m:sSubPr>
                        <m:e>
                          <m:r>
                            <a:rPr lang="en-US" sz="6600" b="1" i="1" smtClean="0">
                              <a:latin typeface="Cambria Math" panose="02040503050406030204" pitchFamily="18" charset="0"/>
                              <a:ea typeface="Cambria Math" panose="02040503050406030204" pitchFamily="18" charset="0"/>
                            </a:rPr>
                            <m:t>𝒓</m:t>
                          </m:r>
                        </m:e>
                        <m:sub>
                          <m:r>
                            <a:rPr lang="en-US" sz="6600" b="0" i="1" smtClean="0">
                              <a:latin typeface="Cambria Math" panose="02040503050406030204" pitchFamily="18" charset="0"/>
                              <a:ea typeface="Cambria Math" panose="02040503050406030204" pitchFamily="18" charset="0"/>
                            </a:rPr>
                            <m:t>𝑖</m:t>
                          </m:r>
                        </m:sub>
                      </m:sSub>
                      <m:d>
                        <m:dPr>
                          <m:ctrlPr>
                            <a:rPr lang="en-US" sz="6600" b="0" i="1" smtClean="0">
                              <a:latin typeface="Cambria Math" panose="02040503050406030204" pitchFamily="18" charset="0"/>
                              <a:ea typeface="Cambria Math" panose="02040503050406030204" pitchFamily="18" charset="0"/>
                            </a:rPr>
                          </m:ctrlPr>
                        </m:dPr>
                        <m:e>
                          <m:r>
                            <a:rPr lang="en-US" sz="6600" b="0" i="1" smtClean="0">
                              <a:latin typeface="Cambria Math" panose="02040503050406030204" pitchFamily="18" charset="0"/>
                              <a:ea typeface="Cambria Math" panose="02040503050406030204" pitchFamily="18" charset="0"/>
                            </a:rPr>
                            <m:t>𝑡</m:t>
                          </m:r>
                        </m:e>
                      </m:d>
                    </m:oMath>
                  </m:oMathPara>
                </a14:m>
                <a:endParaRPr lang="en-US" sz="66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6600" i="1" smtClean="0">
                              <a:latin typeface="Cambria Math" panose="02040503050406030204" pitchFamily="18" charset="0"/>
                            </a:rPr>
                          </m:ctrlPr>
                        </m:sSubPr>
                        <m:e>
                          <m:r>
                            <a:rPr lang="en-US" sz="6600" b="1" i="1" smtClean="0">
                              <a:latin typeface="Cambria Math" panose="02040503050406030204" pitchFamily="18" charset="0"/>
                            </a:rPr>
                            <m:t>𝒗</m:t>
                          </m:r>
                        </m:e>
                        <m:sub>
                          <m:r>
                            <a:rPr lang="en-US" sz="6600" b="0" i="1" smtClean="0">
                              <a:latin typeface="Cambria Math" panose="02040503050406030204" pitchFamily="18" charset="0"/>
                            </a:rPr>
                            <m:t>𝑖</m:t>
                          </m:r>
                        </m:sub>
                      </m:sSub>
                      <m:d>
                        <m:dPr>
                          <m:ctrlPr>
                            <a:rPr lang="en-US" sz="6600" i="1" smtClean="0">
                              <a:latin typeface="Cambria Math" panose="02040503050406030204" pitchFamily="18" charset="0"/>
                            </a:rPr>
                          </m:ctrlPr>
                        </m:dPr>
                        <m:e>
                          <m:r>
                            <a:rPr lang="en-US" sz="6600" b="0" i="1" smtClean="0">
                              <a:latin typeface="Cambria Math" panose="02040503050406030204" pitchFamily="18" charset="0"/>
                            </a:rPr>
                            <m:t>𝑡</m:t>
                          </m:r>
                        </m:e>
                      </m:d>
                    </m:oMath>
                  </m:oMathPara>
                </a14:m>
                <a:endParaRPr lang="en-US" sz="6600" dirty="0"/>
              </a:p>
            </p:txBody>
          </p:sp>
        </mc:Choice>
        <mc:Fallback>
          <p:sp>
            <p:nvSpPr>
              <p:cNvPr id="8" name="TextBox 7">
                <a:extLst>
                  <a:ext uri="{FF2B5EF4-FFF2-40B4-BE49-F238E27FC236}">
                    <a16:creationId xmlns:a16="http://schemas.microsoft.com/office/drawing/2014/main" id="{0A36E21A-C32C-DCF6-78E0-66A220E06862}"/>
                  </a:ext>
                </a:extLst>
              </p:cNvPr>
              <p:cNvSpPr txBox="1">
                <a:spLocks noRot="1" noChangeAspect="1" noMove="1" noResize="1" noEditPoints="1" noAdjustHandles="1" noChangeArrowheads="1" noChangeShapeType="1" noTextEdit="1"/>
              </p:cNvSpPr>
              <p:nvPr/>
            </p:nvSpPr>
            <p:spPr>
              <a:xfrm>
                <a:off x="5516126" y="15557061"/>
                <a:ext cx="5350032" cy="2031325"/>
              </a:xfrm>
              <a:prstGeom prst="rect">
                <a:avLst/>
              </a:prstGeom>
              <a:blipFill>
                <a:blip r:embed="rId32"/>
                <a:stretch>
                  <a:fillRect b="-7453"/>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A9C3573-43B8-7CC0-9AD0-A38760EA450E}"/>
              </a:ext>
            </a:extLst>
          </p:cNvPr>
          <p:cNvSpPr/>
          <p:nvPr/>
        </p:nvSpPr>
        <p:spPr>
          <a:xfrm>
            <a:off x="23731495" y="27111433"/>
            <a:ext cx="3029978" cy="1514675"/>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B85928E-842E-625E-15A3-1453224E63FA}"/>
              </a:ext>
            </a:extLst>
          </p:cNvPr>
          <p:cNvSpPr/>
          <p:nvPr/>
        </p:nvSpPr>
        <p:spPr>
          <a:xfrm>
            <a:off x="532989" y="26944440"/>
            <a:ext cx="10549647" cy="82853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90692E-C7CD-C126-3EE3-6BA47AB2FD6E}"/>
              </a:ext>
            </a:extLst>
          </p:cNvPr>
          <p:cNvSpPr/>
          <p:nvPr/>
        </p:nvSpPr>
        <p:spPr>
          <a:xfrm>
            <a:off x="5982589" y="27098724"/>
            <a:ext cx="1346716" cy="787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899AE20-52D3-C976-8A3B-25BA33A820FE}"/>
                  </a:ext>
                </a:extLst>
              </p:cNvPr>
              <p:cNvSpPr txBox="1"/>
              <p:nvPr/>
            </p:nvSpPr>
            <p:spPr>
              <a:xfrm>
                <a:off x="5643405" y="26998982"/>
                <a:ext cx="3471559" cy="954107"/>
              </a:xfrm>
              <a:prstGeom prst="rect">
                <a:avLst/>
              </a:prstGeom>
              <a:noFill/>
              <a:ln w="76200">
                <a:noFill/>
              </a:ln>
            </p:spPr>
            <p:txBody>
              <a:bodyPr wrap="square" rtlCol="0">
                <a:spAutoFit/>
              </a:bodyPr>
              <a:lstStyle/>
              <a:p>
                <a:r>
                  <a:rPr lang="en-US" sz="2800" dirty="0"/>
                  <a:t>Hidden layers contain model parameters </a:t>
                </a:r>
                <a14:m>
                  <m:oMath xmlns:m="http://schemas.openxmlformats.org/officeDocument/2006/math">
                    <m:r>
                      <a:rPr lang="en-US" sz="2800" i="1" smtClean="0">
                        <a:latin typeface="Cambria Math" panose="02040503050406030204" pitchFamily="18" charset="0"/>
                        <a:ea typeface="Cambria Math" panose="02040503050406030204" pitchFamily="18" charset="0"/>
                      </a:rPr>
                      <m:t>𝜃</m:t>
                    </m:r>
                  </m:oMath>
                </a14:m>
                <a:endParaRPr lang="en-US" sz="2800" dirty="0"/>
              </a:p>
            </p:txBody>
          </p:sp>
        </mc:Choice>
        <mc:Fallback>
          <p:sp>
            <p:nvSpPr>
              <p:cNvPr id="23" name="TextBox 22">
                <a:extLst>
                  <a:ext uri="{FF2B5EF4-FFF2-40B4-BE49-F238E27FC236}">
                    <a16:creationId xmlns:a16="http://schemas.microsoft.com/office/drawing/2014/main" id="{0899AE20-52D3-C976-8A3B-25BA33A820FE}"/>
                  </a:ext>
                </a:extLst>
              </p:cNvPr>
              <p:cNvSpPr txBox="1">
                <a:spLocks noRot="1" noChangeAspect="1" noMove="1" noResize="1" noEditPoints="1" noAdjustHandles="1" noChangeArrowheads="1" noChangeShapeType="1" noTextEdit="1"/>
              </p:cNvSpPr>
              <p:nvPr/>
            </p:nvSpPr>
            <p:spPr>
              <a:xfrm>
                <a:off x="5643405" y="26998982"/>
                <a:ext cx="3471559" cy="954107"/>
              </a:xfrm>
              <a:prstGeom prst="rect">
                <a:avLst/>
              </a:prstGeom>
              <a:blipFill>
                <a:blip r:embed="rId33"/>
                <a:stretch>
                  <a:fillRect l="-3650" t="-6579" r="-730" b="-17105"/>
                </a:stretch>
              </a:blipFill>
              <a:ln w="76200">
                <a:noFill/>
              </a:ln>
            </p:spPr>
            <p:txBody>
              <a:bodyPr/>
              <a:lstStyle/>
              <a:p>
                <a:r>
                  <a:rPr lang="en-US">
                    <a:noFill/>
                  </a:rPr>
                  <a:t> </a:t>
                </a:r>
              </a:p>
            </p:txBody>
          </p:sp>
        </mc:Fallback>
      </mc:AlternateContent>
    </p:spTree>
    <p:extLst>
      <p:ext uri="{BB962C8B-B14F-4D97-AF65-F5344CB8AC3E}">
        <p14:creationId xmlns:p14="http://schemas.microsoft.com/office/powerpoint/2010/main" val="1978788721"/>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22133</TotalTime>
  <Words>493</Words>
  <Application>Microsoft Macintosh PowerPoint</Application>
  <PresentationFormat>Custom</PresentationFormat>
  <Paragraphs>66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Courier New</vt:lpstr>
      <vt:lpstr>Source Sans Pro</vt:lpstr>
      <vt:lpstr>Office Theme</vt:lpstr>
      <vt:lpstr>FitSNAP: Machine Learned Potentials for LAMMPS Andrew Rohskopf1,  Charlie Sievers2,  Megan McCarthy,1  James Goff1,  Ember Sikorski1,  Aidan Thompson1,  Mitchell Wood1 1Center for Computing Research, Sandia National Laboratories, Albuquerque, NM 2Boeing, Seattle, WA adrohsk@sandia.gov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up to two lines – 88pt Gill Sans Title up to two lines – 88pt Gill Sans</dc:title>
  <dc:creator>Microsoft Office User</dc:creator>
  <cp:lastModifiedBy>Rohskopf, Andrew Dale</cp:lastModifiedBy>
  <cp:revision>65</cp:revision>
  <cp:lastPrinted>2022-07-12T14:25:07Z</cp:lastPrinted>
  <dcterms:created xsi:type="dcterms:W3CDTF">2017-11-21T18:42:46Z</dcterms:created>
  <dcterms:modified xsi:type="dcterms:W3CDTF">2022-07-22T19:26:51Z</dcterms:modified>
</cp:coreProperties>
</file>